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hOUcIytbJDwvI/CQdC3ilRWgbk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Open rustig. Benoem dat dit geen workshop wordt over studenten harder laten werken, maar over beter kijken wat leren op dit moment ondersteunt of belemmert.</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 materialen fysiek zien. Leg uit: het model is het anker, het A3-werkblad is de centrale oefening, de A5-kaart is de vertaling naar de eigen praktijk.</a:t>
            </a:r>
            <a:endParaRPr/>
          </a:p>
        </p:txBody>
      </p:sp>
      <p:sp>
        <p:nvSpPr>
          <p:cNvPr id="28" name="Google Shape;2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Arial"/>
                <a:ea typeface="Arial"/>
                <a:cs typeface="Arial"/>
                <a:sym typeface="Arial"/>
              </a:rPr>
              <a:t>Doel van deze dia: de belofte van de workshop expliciet verbinden aan leerenergie.</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Zeg bijvoorbeeld: “Vandaag onderzoeken we hoe je leerenergie aanwakkert. In mijn workshop gaat dat over studenten die zich betrokken voelen, invloed ervaren en vertrouwen krijgen in hun eigen ontwikkeling. We verbinden dit aan kleine, praktische interventies in jullie lessen en begeleiding.”</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Licht de drie opbrengsten kort toe. Bij het tweede doel kun je zeggen: “Maak meteen duidelijk wat een opdracht bijdraagt aan het doel van de les, het examen of het beroep dat de student wil gaan uitoefenen.”</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Bij het derde doel: “Je kiest één kleine verandering die motivatie, betrokkenheid en eigenaarschap ondersteunt. Die werk je uit in het A3 Interventielab en neem je mee naar je eigen praktijk met de A5-experimentkaart.”</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Overgang naar de volgende dia: “Denk eens aan een student die ineens wél in beweging kwam. Wat gebeurde er vlak daarvoor?”</a:t>
            </a:r>
            <a:endParaRPr/>
          </a:p>
          <a:p>
            <a:pPr indent="0" lvl="0" marL="0" rtl="0" algn="l">
              <a:spcBef>
                <a:spcPts val="0"/>
              </a:spcBef>
              <a:spcAft>
                <a:spcPts val="0"/>
              </a:spcAft>
              <a:buNone/>
            </a:pPr>
            <a:r>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Tekstbasis: de door Judith aangeleverde workshopbeschrijving over leerenergie. De tekst op deze dia beschrijft de beoogde leeropbrengsten van de workshop.</a:t>
            </a:r>
            <a:endParaRPr/>
          </a:p>
        </p:txBody>
      </p:sp>
      <p:sp>
        <p:nvSpPr>
          <p:cNvPr id="53" name="Google Shape;5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h6cff5c43ee950c2c_0_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0" name="Google Shape;80;h6cff5c43ee950c2c_0_1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h6cff5c43ee950c2c_0_15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6cff5c43ee950c2c_0_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 name="Google Shape;86;h6cff5c43ee950c2c_0_6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h6cff5c43ee950c2c_0_6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h6cff5c43ee950c2c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3" name="Google Shape;93;h6cff5c43ee950c2c_0_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h6cff5c43ee950c2c_0_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h6cff5c43ee950c2c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9" name="Google Shape;99;h6cff5c43ee950c2c_0_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h6cff5c43ee950c2c_0_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6cff5c43ee950c2c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6" name="Google Shape;106;h6cff5c43ee950c2c_0_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h6cff5c43ee950c2c_0_8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h6cff5c43ee950c2c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2" name="Google Shape;112;h6cff5c43ee950c2c_0_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h6cff5c43ee950c2c_0_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h6cff5c43ee950c2c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h6cff5c43ee950c2c_0_1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h6cff5c43ee950c2c_0_10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6cff5c43ee950c2c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5" name="Google Shape;125;h6cff5c43ee950c2c_0_10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h6cff5c43ee950c2c_0_10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h6cff5c43ee950c2c_0_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2" name="Google Shape;132;h6cff5c43ee950c2c_0_1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 name="Google Shape;133;h6cff5c43ee950c2c_0_11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h6cff5c43ee950c2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8" name="Google Shape;138;h6cff5c43ee950c2c_0_1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h6cff5c43ee950c2c_0_12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h6cff5c43ee950c2c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5" name="Google Shape;145;h6cff5c43ee950c2c_0_1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h6cff5c43ee950c2c_0_1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h6cff5c43ee950c2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1" name="Google Shape;151;h6cff5c43ee950c2c_0_14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h6cff5c43ee950c2c_0_14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30 seconden stilte. Dan 2 minuten duo. Haal daarna 4 kernwoorden op: betekenis, keuze, succeservaring, gezien worden, rust, duidelijkheid. Koppel pas daarna aan leerenergie.</a:t>
            </a:r>
            <a:endParaRPr/>
          </a:p>
        </p:txBody>
      </p:sp>
      <p:sp>
        <p:nvSpPr>
          <p:cNvPr id="159" name="Google Shape;15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h6cff5c43ee950c2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h6cff5c43ee950c2c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h6cff5c43ee950c2c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Benadruk: leerenergie is geen meetinstrument of diagnose. Het is een kijk- en handelingskader.</a:t>
            </a:r>
            <a:endParaRPr/>
          </a:p>
        </p:txBody>
      </p:sp>
      <p:sp>
        <p:nvSpPr>
          <p:cNvPr id="180" name="Google Shape;18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 name="Google Shape;20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Loop niet alle pijlers theoretisch uit. Noem per pijler één herkenbare vraag. Laat de visuele kaart het werk doen.</a:t>
            </a:r>
            <a:endParaRPr/>
          </a:p>
        </p:txBody>
      </p:sp>
      <p:sp>
        <p:nvSpPr>
          <p:cNvPr id="204" name="Google Shape;20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6cff5c43ee950c2c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1" name="Google Shape;231;h6cff5c43ee950c2c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h6cff5c43ee950c2c_0_2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h6cff5c43ee950c2c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9" name="Google Shape;239;h6cff5c43ee950c2c_0_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h6cff5c43ee950c2c_0_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h6cff5c43ee950c2c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5" name="Google Shape;245;h6cff5c43ee950c2c_0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h6cff5c43ee950c2c_0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6cff5c43ee950c2c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1" name="Google Shape;251;h6cff5c43ee950c2c_0_4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h6cff5c43ee950c2c_0_4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6cff5c43ee950c2c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57" name="Google Shape;257;h6cff5c43ee950c2c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h6cff5c43ee950c2c_0_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h6cff5c43ee950c2c_0_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3" name="Google Shape;263;h6cff5c43ee950c2c_0_5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h6cff5c43ee950c2c_0_5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eerst hardop of in duo noemen welke labels snel komen: ongemotiveerd, lui, telefoonverslaafd, geen discipline. Benoem daarna: dit zijn interpretaties, nog geen analyse.</a:t>
            </a:r>
            <a:endParaRPr/>
          </a:p>
        </p:txBody>
      </p:sp>
      <p:sp>
        <p:nvSpPr>
          <p:cNvPr id="270" name="Google Shape;27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eventueel staan of met hand opsteken. Bij 50 deelnemers: werk met hand opsteken per pijler. Haal twee mensen op: wat maakt dat je deze lens kiest?</a:t>
            </a:r>
            <a:endParaRPr/>
          </a:p>
        </p:txBody>
      </p:sp>
      <p:sp>
        <p:nvSpPr>
          <p:cNvPr id="284" name="Google Shape;28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h6cff5c43ee950c2c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h6cff5c43ee950c2c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eventueel staan of met hand opsteken. Bij 50 deelnemers: werk met hand opsteken per pijler. Haal twee mensen op: wat maakt dat je deze lens kiest?</a:t>
            </a:r>
            <a:endParaRPr/>
          </a:p>
        </p:txBody>
      </p:sp>
      <p:sp>
        <p:nvSpPr>
          <p:cNvPr id="299" name="Google Shape;299;h6cff5c43ee950c2c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zien dat je nog niet hoeft te weten wat de oorzaak is. Je kiest een eerste ingang en onderzoekt die.</a:t>
            </a:r>
            <a:endParaRPr/>
          </a:p>
        </p:txBody>
      </p:sp>
      <p:sp>
        <p:nvSpPr>
          <p:cNvPr id="314" name="Google Shape;31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Verdeel in groepjes van 3-4. Bij maximaal 50 deelnemers: circa 13 A3-vellen. Laat groepjes niet te lang zoeken naar de perfecte casus; herkenbaar is genoeg.</a:t>
            </a:r>
            <a:endParaRPr/>
          </a:p>
        </p:txBody>
      </p:sp>
      <p:sp>
        <p:nvSpPr>
          <p:cNvPr id="338" name="Google Shape;33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h6cff5c43ee950c2c_0_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2" name="Google Shape;352;h6cff5c43ee950c2c_0_14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h6cff5c43ee950c2c_0_14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Als de groep groot is: laat elk groepje één keer doorschuiven. De feedback moet kort en concreet blijven.</a:t>
            </a:r>
            <a:endParaRPr/>
          </a:p>
        </p:txBody>
      </p:sp>
      <p:sp>
        <p:nvSpPr>
          <p:cNvPr id="359" name="Google Shape;35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fysiek positie kiezen of hand opsteken. Deze werkvorm nuanceert: leerenergie is geen eis dat iedereen altijd méér moet doen.</a:t>
            </a:r>
            <a:endParaRPr/>
          </a:p>
        </p:txBody>
      </p:sp>
      <p:sp>
        <p:nvSpPr>
          <p:cNvPr id="379" name="Google Shape;37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Houd dit kort. Dit is bedoeld om de denkrichting te legitimeren, niet om een theorieles te geven.</a:t>
            </a:r>
            <a:endParaRPr/>
          </a:p>
        </p:txBody>
      </p:sp>
      <p:sp>
        <p:nvSpPr>
          <p:cNvPr id="397" name="Google Shape;39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Laat deelnemers de kaart individueel invullen. Delen is vrijwillig. Vraag tot slot één zin in duo: wat ga je proberen?</a:t>
            </a:r>
            <a:endParaRPr/>
          </a:p>
        </p:txBody>
      </p:sp>
      <p:sp>
        <p:nvSpPr>
          <p:cNvPr id="415" name="Google Shape;41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Rond af met de concrete stap op de A5-kaart. Bied aan dat deelnemers de kaart kunnen bewaren of fotograferen.</a:t>
            </a:r>
            <a:endParaRPr/>
          </a:p>
        </p:txBody>
      </p:sp>
      <p:sp>
        <p:nvSpPr>
          <p:cNvPr id="431" name="Google Shape;43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jp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15" name="Shape 15"/>
        <p:cNvGrpSpPr/>
        <p:nvPr/>
      </p:nvGrpSpPr>
      <p:grpSpPr>
        <a:xfrm>
          <a:off x="0" y="0"/>
          <a:ext cx="0" cy="0"/>
          <a:chOff x="0" y="0"/>
          <a:chExt cx="0" cy="0"/>
        </a:xfrm>
      </p:grpSpPr>
      <p:pic>
        <p:nvPicPr>
          <p:cNvPr descr="/mnt/data/slide_assets/crops/abstract_169.jpg" id="16" name="Google Shape;16;p1"/>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7" name="Google Shape;17;p1"/>
          <p:cNvSpPr/>
          <p:nvPr/>
        </p:nvSpPr>
        <p:spPr>
          <a:xfrm>
            <a:off x="594360" y="612648"/>
            <a:ext cx="4572000" cy="56692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4200"/>
              <a:buFont typeface="Georgia"/>
              <a:buNone/>
            </a:pPr>
            <a:r>
              <a:rPr b="1" i="0" lang="en-US" sz="4200" u="none" cap="none" strike="noStrike">
                <a:solidFill>
                  <a:srgbClr val="0B2B46"/>
                </a:solidFill>
                <a:latin typeface="Georgia"/>
                <a:ea typeface="Georgia"/>
                <a:cs typeface="Georgia"/>
                <a:sym typeface="Georgia"/>
              </a:rPr>
              <a:t>Leerenergie</a:t>
            </a:r>
            <a:endParaRPr b="0" i="0" sz="4200" u="none" cap="none" strike="noStrike">
              <a:solidFill>
                <a:schemeClr val="dk1"/>
              </a:solidFill>
              <a:latin typeface="Arial"/>
              <a:ea typeface="Arial"/>
              <a:cs typeface="Arial"/>
              <a:sym typeface="Arial"/>
            </a:endParaRPr>
          </a:p>
        </p:txBody>
      </p:sp>
      <p:sp>
        <p:nvSpPr>
          <p:cNvPr id="18" name="Google Shape;18;p1"/>
          <p:cNvSpPr/>
          <p:nvPr/>
        </p:nvSpPr>
        <p:spPr>
          <a:xfrm>
            <a:off x="621792" y="1234440"/>
            <a:ext cx="539496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700"/>
              <a:buFont typeface="Arial"/>
              <a:buNone/>
            </a:pPr>
            <a:r>
              <a:rPr b="1" i="0" lang="en-US" sz="1700" u="none" cap="none" strike="noStrike">
                <a:solidFill>
                  <a:srgbClr val="8B5C78"/>
                </a:solidFill>
                <a:latin typeface="Arial"/>
                <a:ea typeface="Arial"/>
                <a:cs typeface="Arial"/>
                <a:sym typeface="Arial"/>
              </a:rPr>
              <a:t>de sleutel tot eigenaarschap</a:t>
            </a:r>
            <a:endParaRPr b="0" i="0" sz="1700" u="none" cap="none" strike="noStrike">
              <a:solidFill>
                <a:schemeClr val="dk1"/>
              </a:solidFill>
              <a:latin typeface="Arial"/>
              <a:ea typeface="Arial"/>
              <a:cs typeface="Arial"/>
              <a:sym typeface="Arial"/>
            </a:endParaRPr>
          </a:p>
        </p:txBody>
      </p:sp>
      <p:cxnSp>
        <p:nvCxnSpPr>
          <p:cNvPr id="19" name="Google Shape;19;p1"/>
          <p:cNvCxnSpPr/>
          <p:nvPr/>
        </p:nvCxnSpPr>
        <p:spPr>
          <a:xfrm>
            <a:off x="621792" y="1627632"/>
            <a:ext cx="1371600" cy="0"/>
          </a:xfrm>
          <a:prstGeom prst="straightConnector1">
            <a:avLst/>
          </a:prstGeom>
          <a:noFill/>
          <a:ln cap="flat" cmpd="sng" w="25400">
            <a:solidFill>
              <a:srgbClr val="8B5C78"/>
            </a:solidFill>
            <a:prstDash val="solid"/>
            <a:round/>
            <a:headEnd len="sm" w="sm" type="none"/>
            <a:tailEnd len="sm" w="sm" type="none"/>
          </a:ln>
        </p:spPr>
      </p:cxnSp>
      <p:cxnSp>
        <p:nvCxnSpPr>
          <p:cNvPr id="20" name="Google Shape;20;p1"/>
          <p:cNvCxnSpPr/>
          <p:nvPr/>
        </p:nvCxnSpPr>
        <p:spPr>
          <a:xfrm>
            <a:off x="1993392" y="1627632"/>
            <a:ext cx="777240" cy="0"/>
          </a:xfrm>
          <a:prstGeom prst="straightConnector1">
            <a:avLst/>
          </a:prstGeom>
          <a:noFill/>
          <a:ln cap="flat" cmpd="sng" w="25400">
            <a:solidFill>
              <a:srgbClr val="6F9671"/>
            </a:solidFill>
            <a:prstDash val="solid"/>
            <a:round/>
            <a:headEnd len="sm" w="sm" type="none"/>
            <a:tailEnd len="sm" w="sm" type="none"/>
          </a:ln>
        </p:spPr>
      </p:cxnSp>
      <p:sp>
        <p:nvSpPr>
          <p:cNvPr id="21" name="Google Shape;21;p1"/>
          <p:cNvSpPr/>
          <p:nvPr/>
        </p:nvSpPr>
        <p:spPr>
          <a:xfrm>
            <a:off x="640080" y="1920240"/>
            <a:ext cx="4709160" cy="749808"/>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800"/>
              <a:buFont typeface="Arial"/>
              <a:buNone/>
            </a:pPr>
            <a:r>
              <a:rPr b="0" i="0" lang="en-US" sz="1800" u="none" cap="none" strike="noStrike">
                <a:solidFill>
                  <a:srgbClr val="0B2B46"/>
                </a:solidFill>
                <a:latin typeface="Arial"/>
                <a:ea typeface="Arial"/>
                <a:cs typeface="Arial"/>
                <a:sym typeface="Arial"/>
              </a:rPr>
              <a:t>Een actieve workshop over motivatie, betrokkenheid en kleine pedagogische interventies bij mbo-studenten.</a:t>
            </a:r>
            <a:endParaRPr b="0" i="0" sz="1800" u="none" cap="none" strike="noStrike">
              <a:solidFill>
                <a:schemeClr val="dk1"/>
              </a:solidFill>
              <a:latin typeface="Arial"/>
              <a:ea typeface="Arial"/>
              <a:cs typeface="Arial"/>
              <a:sym typeface="Arial"/>
            </a:endParaRPr>
          </a:p>
        </p:txBody>
      </p:sp>
      <p:sp>
        <p:nvSpPr>
          <p:cNvPr id="22" name="Google Shape;22;p1"/>
          <p:cNvSpPr/>
          <p:nvPr/>
        </p:nvSpPr>
        <p:spPr>
          <a:xfrm>
            <a:off x="640080" y="5742432"/>
            <a:ext cx="4663440" cy="40233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00"/>
              <a:buFont typeface="Arial"/>
              <a:buNone/>
            </a:pPr>
            <a:r>
              <a:rPr b="1" i="0" lang="en-US" sz="1200" u="none" cap="none" strike="noStrike">
                <a:solidFill>
                  <a:srgbClr val="0B2B46"/>
                </a:solidFill>
                <a:latin typeface="Arial"/>
                <a:ea typeface="Arial"/>
                <a:cs typeface="Arial"/>
                <a:sym typeface="Arial"/>
              </a:rPr>
              <a:t>Judith Peinemann</a:t>
            </a:r>
            <a:endParaRPr b="0" i="0" sz="12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200"/>
              <a:buFont typeface="Arial"/>
              <a:buNone/>
            </a:pPr>
            <a:r>
              <a:rPr b="1" i="0" lang="en-US" sz="1200" u="none" cap="none" strike="noStrike">
                <a:solidFill>
                  <a:srgbClr val="0B2B46"/>
                </a:solidFill>
                <a:latin typeface="Arial"/>
                <a:ea typeface="Arial"/>
                <a:cs typeface="Arial"/>
                <a:sym typeface="Arial"/>
              </a:rPr>
              <a:t>Onderwijskundig pedagoog | Studio Umoya</a:t>
            </a:r>
            <a:endParaRPr b="0" i="0" sz="1200" u="none" cap="none" strike="noStrike">
              <a:solidFill>
                <a:schemeClr val="dk1"/>
              </a:solidFill>
              <a:latin typeface="Arial"/>
              <a:ea typeface="Arial"/>
              <a:cs typeface="Arial"/>
              <a:sym typeface="Arial"/>
            </a:endParaRPr>
          </a:p>
        </p:txBody>
      </p:sp>
      <p:sp>
        <p:nvSpPr>
          <p:cNvPr id="23" name="Google Shape;23;p1"/>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Studio Umoya</a:t>
            </a:r>
            <a:endParaRPr b="0" i="0" sz="750" u="none" cap="none" strike="noStrike">
              <a:solidFill>
                <a:schemeClr val="dk1"/>
              </a:solidFill>
              <a:latin typeface="Arial"/>
              <a:ea typeface="Arial"/>
              <a:cs typeface="Arial"/>
              <a:sym typeface="Arial"/>
            </a:endParaRPr>
          </a:p>
        </p:txBody>
      </p:sp>
      <p:sp>
        <p:nvSpPr>
          <p:cNvPr id="24" name="Google Shape;24;p1"/>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29" name="Shape 29"/>
        <p:cNvGrpSpPr/>
        <p:nvPr/>
      </p:nvGrpSpPr>
      <p:grpSpPr>
        <a:xfrm>
          <a:off x="0" y="0"/>
          <a:ext cx="0" cy="0"/>
          <a:chOff x="0" y="0"/>
          <a:chExt cx="0" cy="0"/>
        </a:xfrm>
      </p:grpSpPr>
      <p:sp>
        <p:nvSpPr>
          <p:cNvPr id="30" name="Google Shape;30;p2"/>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Route van de workshop</a:t>
            </a:r>
            <a:endParaRPr b="0" i="0" sz="2900" u="none" cap="none" strike="noStrike">
              <a:solidFill>
                <a:schemeClr val="dk1"/>
              </a:solidFill>
              <a:latin typeface="Arial"/>
              <a:ea typeface="Arial"/>
              <a:cs typeface="Arial"/>
              <a:sym typeface="Arial"/>
            </a:endParaRPr>
          </a:p>
        </p:txBody>
      </p:sp>
      <p:sp>
        <p:nvSpPr>
          <p:cNvPr id="31" name="Google Shape;31;p2"/>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Ervaren → begrijpen → toepassen</a:t>
            </a:r>
            <a:endParaRPr b="0" i="0" sz="1250" u="none" cap="none" strike="noStrike">
              <a:solidFill>
                <a:schemeClr val="dk1"/>
              </a:solidFill>
              <a:latin typeface="Arial"/>
              <a:ea typeface="Arial"/>
              <a:cs typeface="Arial"/>
              <a:sym typeface="Arial"/>
            </a:endParaRPr>
          </a:p>
        </p:txBody>
      </p:sp>
      <p:cxnSp>
        <p:nvCxnSpPr>
          <p:cNvPr id="32" name="Google Shape;32;p2"/>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33" name="Google Shape;33;p2"/>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sp>
        <p:nvSpPr>
          <p:cNvPr id="34" name="Google Shape;34;p2"/>
          <p:cNvSpPr/>
          <p:nvPr/>
        </p:nvSpPr>
        <p:spPr>
          <a:xfrm>
            <a:off x="594360" y="1261872"/>
            <a:ext cx="585216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700"/>
              <a:buFont typeface="Arial"/>
              <a:buNone/>
            </a:pPr>
            <a:r>
              <a:rPr b="1" i="0" lang="en-US" sz="1700" u="none" cap="none" strike="noStrike">
                <a:solidFill>
                  <a:srgbClr val="0B2B46"/>
                </a:solidFill>
                <a:latin typeface="Arial"/>
                <a:ea typeface="Arial"/>
                <a:cs typeface="Arial"/>
                <a:sym typeface="Arial"/>
              </a:rPr>
              <a:t>Vandaag gebruiken we drie concrete materialen:</a:t>
            </a:r>
            <a:endParaRPr b="0" i="0" sz="1700" u="none" cap="none" strike="noStrike">
              <a:solidFill>
                <a:schemeClr val="dk1"/>
              </a:solidFill>
              <a:latin typeface="Arial"/>
              <a:ea typeface="Arial"/>
              <a:cs typeface="Arial"/>
              <a:sym typeface="Arial"/>
            </a:endParaRPr>
          </a:p>
        </p:txBody>
      </p:sp>
      <p:sp>
        <p:nvSpPr>
          <p:cNvPr id="35" name="Google Shape;35;p2"/>
          <p:cNvSpPr/>
          <p:nvPr/>
        </p:nvSpPr>
        <p:spPr>
          <a:xfrm>
            <a:off x="594360" y="1691640"/>
            <a:ext cx="3291840" cy="3566160"/>
          </a:xfrm>
          <a:prstGeom prst="roundRect">
            <a:avLst>
              <a:gd fmla="val 4167"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leerenergiemodel.png" id="36" name="Google Shape;36;p2"/>
          <p:cNvPicPr preferRelativeResize="0"/>
          <p:nvPr/>
        </p:nvPicPr>
        <p:blipFill rotWithShape="1">
          <a:blip r:embed="rId3">
            <a:alphaModFix/>
          </a:blip>
          <a:srcRect b="0" l="0" r="0" t="0"/>
          <a:stretch/>
        </p:blipFill>
        <p:spPr>
          <a:xfrm>
            <a:off x="937260" y="1847088"/>
            <a:ext cx="2606040" cy="2606040"/>
          </a:xfrm>
          <a:prstGeom prst="rect">
            <a:avLst/>
          </a:prstGeom>
          <a:noFill/>
          <a:ln>
            <a:noFill/>
          </a:ln>
        </p:spPr>
      </p:pic>
      <p:sp>
        <p:nvSpPr>
          <p:cNvPr id="37" name="Google Shape;37;p2"/>
          <p:cNvSpPr/>
          <p:nvPr/>
        </p:nvSpPr>
        <p:spPr>
          <a:xfrm>
            <a:off x="822960" y="4599432"/>
            <a:ext cx="283464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00"/>
              <a:buFont typeface="Arial"/>
              <a:buNone/>
            </a:pPr>
            <a:r>
              <a:rPr b="1" i="0" lang="en-US" sz="1500" u="none" cap="none" strike="noStrike">
                <a:solidFill>
                  <a:srgbClr val="0B2B46"/>
                </a:solidFill>
                <a:latin typeface="Arial"/>
                <a:ea typeface="Arial"/>
                <a:cs typeface="Arial"/>
                <a:sym typeface="Arial"/>
              </a:rPr>
              <a:t>1. Het Leerenergiemodel</a:t>
            </a:r>
            <a:endParaRPr b="0" i="0" sz="1500" u="none" cap="none" strike="noStrike">
              <a:solidFill>
                <a:schemeClr val="dk1"/>
              </a:solidFill>
              <a:latin typeface="Arial"/>
              <a:ea typeface="Arial"/>
              <a:cs typeface="Arial"/>
              <a:sym typeface="Arial"/>
            </a:endParaRPr>
          </a:p>
        </p:txBody>
      </p:sp>
      <p:sp>
        <p:nvSpPr>
          <p:cNvPr id="38" name="Google Shape;38;p2"/>
          <p:cNvSpPr/>
          <p:nvPr/>
        </p:nvSpPr>
        <p:spPr>
          <a:xfrm>
            <a:off x="822960" y="4873752"/>
            <a:ext cx="2834640" cy="32004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67079"/>
              </a:buClr>
              <a:buSzPts val="1150"/>
              <a:buFont typeface="Arial"/>
              <a:buNone/>
            </a:pPr>
            <a:r>
              <a:rPr b="0" i="0" lang="en-US" sz="1150" u="none" cap="none" strike="noStrike">
                <a:solidFill>
                  <a:srgbClr val="667079"/>
                </a:solidFill>
                <a:latin typeface="Arial"/>
                <a:ea typeface="Arial"/>
                <a:cs typeface="Arial"/>
                <a:sym typeface="Arial"/>
              </a:rPr>
              <a:t>Voor gezamenlijke taal en vijf onderzoekslenzen.</a:t>
            </a:r>
            <a:endParaRPr b="0" i="0" sz="1150" u="none" cap="none" strike="noStrike">
              <a:solidFill>
                <a:schemeClr val="dk1"/>
              </a:solidFill>
              <a:latin typeface="Arial"/>
              <a:ea typeface="Arial"/>
              <a:cs typeface="Arial"/>
              <a:sym typeface="Arial"/>
            </a:endParaRPr>
          </a:p>
        </p:txBody>
      </p:sp>
      <p:sp>
        <p:nvSpPr>
          <p:cNvPr id="39" name="Google Shape;39;p2"/>
          <p:cNvSpPr/>
          <p:nvPr/>
        </p:nvSpPr>
        <p:spPr>
          <a:xfrm>
            <a:off x="4251960" y="1691640"/>
            <a:ext cx="3246120" cy="3566160"/>
          </a:xfrm>
          <a:prstGeom prst="roundRect">
            <a:avLst>
              <a:gd fmla="val 4225"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slide_assets/interventielab-1.png" id="40" name="Google Shape;40;p2"/>
          <p:cNvPicPr preferRelativeResize="0"/>
          <p:nvPr/>
        </p:nvPicPr>
        <p:blipFill rotWithShape="1">
          <a:blip r:embed="rId4">
            <a:alphaModFix/>
          </a:blip>
          <a:srcRect b="0" l="0" r="0" t="0"/>
          <a:stretch/>
        </p:blipFill>
        <p:spPr>
          <a:xfrm>
            <a:off x="4434840" y="2113486"/>
            <a:ext cx="2880360" cy="2036667"/>
          </a:xfrm>
          <a:prstGeom prst="rect">
            <a:avLst/>
          </a:prstGeom>
          <a:noFill/>
          <a:ln>
            <a:noFill/>
          </a:ln>
        </p:spPr>
      </p:pic>
      <p:sp>
        <p:nvSpPr>
          <p:cNvPr id="41" name="Google Shape;41;p2"/>
          <p:cNvSpPr/>
          <p:nvPr/>
        </p:nvSpPr>
        <p:spPr>
          <a:xfrm>
            <a:off x="4480560" y="4599432"/>
            <a:ext cx="278892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00"/>
              <a:buFont typeface="Arial"/>
              <a:buNone/>
            </a:pPr>
            <a:r>
              <a:rPr b="1" i="0" lang="en-US" sz="1500" u="none" cap="none" strike="noStrike">
                <a:solidFill>
                  <a:srgbClr val="0B2B46"/>
                </a:solidFill>
                <a:latin typeface="Arial"/>
                <a:ea typeface="Arial"/>
                <a:cs typeface="Arial"/>
                <a:sym typeface="Arial"/>
              </a:rPr>
              <a:t>2. A3 Interventielab</a:t>
            </a:r>
            <a:endParaRPr b="0" i="0" sz="1500" u="none" cap="none" strike="noStrike">
              <a:solidFill>
                <a:schemeClr val="dk1"/>
              </a:solidFill>
              <a:latin typeface="Arial"/>
              <a:ea typeface="Arial"/>
              <a:cs typeface="Arial"/>
              <a:sym typeface="Arial"/>
            </a:endParaRPr>
          </a:p>
        </p:txBody>
      </p:sp>
      <p:sp>
        <p:nvSpPr>
          <p:cNvPr id="42" name="Google Shape;42;p2"/>
          <p:cNvSpPr/>
          <p:nvPr/>
        </p:nvSpPr>
        <p:spPr>
          <a:xfrm>
            <a:off x="4480560" y="4873752"/>
            <a:ext cx="2788920" cy="32004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67079"/>
              </a:buClr>
              <a:buSzPts val="1150"/>
              <a:buFont typeface="Arial"/>
              <a:buNone/>
            </a:pPr>
            <a:r>
              <a:rPr b="0" i="0" lang="en-US" sz="1150" u="none" cap="none" strike="noStrike">
                <a:solidFill>
                  <a:srgbClr val="667079"/>
                </a:solidFill>
                <a:latin typeface="Arial"/>
                <a:ea typeface="Arial"/>
                <a:cs typeface="Arial"/>
                <a:sym typeface="Arial"/>
              </a:rPr>
              <a:t>Voor casusonderzoek, interventie en carrousel.</a:t>
            </a:r>
            <a:endParaRPr b="0" i="0" sz="1150" u="none" cap="none" strike="noStrike">
              <a:solidFill>
                <a:schemeClr val="dk1"/>
              </a:solidFill>
              <a:latin typeface="Arial"/>
              <a:ea typeface="Arial"/>
              <a:cs typeface="Arial"/>
              <a:sym typeface="Arial"/>
            </a:endParaRPr>
          </a:p>
        </p:txBody>
      </p:sp>
      <p:sp>
        <p:nvSpPr>
          <p:cNvPr id="43" name="Google Shape;43;p2"/>
          <p:cNvSpPr/>
          <p:nvPr/>
        </p:nvSpPr>
        <p:spPr>
          <a:xfrm>
            <a:off x="7863840" y="1691640"/>
            <a:ext cx="3383280" cy="3566160"/>
          </a:xfrm>
          <a:prstGeom prst="roundRect">
            <a:avLst>
              <a:gd fmla="val 4054"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mnt/data/slide_assets/experiment-1.png" id="44" name="Google Shape;44;p2"/>
          <p:cNvPicPr preferRelativeResize="0"/>
          <p:nvPr/>
        </p:nvPicPr>
        <p:blipFill rotWithShape="1">
          <a:blip r:embed="rId5">
            <a:alphaModFix/>
          </a:blip>
          <a:srcRect b="0" l="0" r="0" t="0"/>
          <a:stretch/>
        </p:blipFill>
        <p:spPr>
          <a:xfrm>
            <a:off x="8621398" y="1828800"/>
            <a:ext cx="1868164" cy="2651760"/>
          </a:xfrm>
          <a:prstGeom prst="rect">
            <a:avLst/>
          </a:prstGeom>
          <a:noFill/>
          <a:ln>
            <a:noFill/>
          </a:ln>
        </p:spPr>
      </p:pic>
      <p:sp>
        <p:nvSpPr>
          <p:cNvPr id="45" name="Google Shape;45;p2"/>
          <p:cNvSpPr/>
          <p:nvPr/>
        </p:nvSpPr>
        <p:spPr>
          <a:xfrm>
            <a:off x="8138160" y="4599432"/>
            <a:ext cx="283464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00"/>
              <a:buFont typeface="Arial"/>
              <a:buNone/>
            </a:pPr>
            <a:r>
              <a:rPr b="1" i="0" lang="en-US" sz="1500" u="none" cap="none" strike="noStrike">
                <a:solidFill>
                  <a:srgbClr val="0B2B46"/>
                </a:solidFill>
                <a:latin typeface="Arial"/>
                <a:ea typeface="Arial"/>
                <a:cs typeface="Arial"/>
                <a:sym typeface="Arial"/>
              </a:rPr>
              <a:t>3. A5 Experimentkaart</a:t>
            </a:r>
            <a:endParaRPr b="0" i="0" sz="1500" u="none" cap="none" strike="noStrike">
              <a:solidFill>
                <a:schemeClr val="dk1"/>
              </a:solidFill>
              <a:latin typeface="Arial"/>
              <a:ea typeface="Arial"/>
              <a:cs typeface="Arial"/>
              <a:sym typeface="Arial"/>
            </a:endParaRPr>
          </a:p>
        </p:txBody>
      </p:sp>
      <p:sp>
        <p:nvSpPr>
          <p:cNvPr id="46" name="Google Shape;46;p2"/>
          <p:cNvSpPr/>
          <p:nvPr/>
        </p:nvSpPr>
        <p:spPr>
          <a:xfrm>
            <a:off x="8138160" y="4873752"/>
            <a:ext cx="2834640" cy="32004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67079"/>
              </a:buClr>
              <a:buSzPts val="1150"/>
              <a:buFont typeface="Arial"/>
              <a:buNone/>
            </a:pPr>
            <a:r>
              <a:rPr b="0" i="0" lang="en-US" sz="1150" u="none" cap="none" strike="noStrike">
                <a:solidFill>
                  <a:srgbClr val="667079"/>
                </a:solidFill>
                <a:latin typeface="Arial"/>
                <a:ea typeface="Arial"/>
                <a:cs typeface="Arial"/>
                <a:sym typeface="Arial"/>
              </a:rPr>
              <a:t>Voor transfer naar de eerstvolgende les of begeleiding.</a:t>
            </a:r>
            <a:endParaRPr b="0" i="0" sz="1150" u="none" cap="none" strike="noStrike">
              <a:solidFill>
                <a:schemeClr val="dk1"/>
              </a:solidFill>
              <a:latin typeface="Arial"/>
              <a:ea typeface="Arial"/>
              <a:cs typeface="Arial"/>
              <a:sym typeface="Arial"/>
            </a:endParaRPr>
          </a:p>
        </p:txBody>
      </p:sp>
      <p:sp>
        <p:nvSpPr>
          <p:cNvPr id="47" name="Google Shape;47;p2"/>
          <p:cNvSpPr/>
          <p:nvPr/>
        </p:nvSpPr>
        <p:spPr>
          <a:xfrm>
            <a:off x="960120" y="5687568"/>
            <a:ext cx="10241280" cy="292608"/>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1600"/>
              <a:buFont typeface="Arial"/>
              <a:buNone/>
            </a:pPr>
            <a:r>
              <a:rPr b="1" i="0" lang="en-US" sz="1600" u="none" cap="none" strike="noStrike">
                <a:solidFill>
                  <a:srgbClr val="6F9671"/>
                </a:solidFill>
                <a:latin typeface="Arial"/>
                <a:ea typeface="Arial"/>
                <a:cs typeface="Arial"/>
                <a:sym typeface="Arial"/>
              </a:rPr>
              <a:t>Werkvormen zonder extra papier houden we bewust licht: kort uitwisselen, positie kiezen en hardop denken.</a:t>
            </a:r>
            <a:endParaRPr b="0" i="0" sz="1600" u="none" cap="none" strike="noStrike">
              <a:solidFill>
                <a:schemeClr val="dk1"/>
              </a:solidFill>
              <a:latin typeface="Arial"/>
              <a:ea typeface="Arial"/>
              <a:cs typeface="Arial"/>
              <a:sym typeface="Arial"/>
            </a:endParaRPr>
          </a:p>
        </p:txBody>
      </p:sp>
      <p:sp>
        <p:nvSpPr>
          <p:cNvPr id="48" name="Google Shape;48;p2"/>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Workshop Leerenergie | Studio Umoya</a:t>
            </a:r>
            <a:endParaRPr b="0" i="0" sz="750" u="none" cap="none" strike="noStrike">
              <a:solidFill>
                <a:schemeClr val="dk1"/>
              </a:solidFill>
              <a:latin typeface="Arial"/>
              <a:ea typeface="Arial"/>
              <a:cs typeface="Arial"/>
              <a:sym typeface="Arial"/>
            </a:endParaRPr>
          </a:p>
        </p:txBody>
      </p:sp>
      <p:sp>
        <p:nvSpPr>
          <p:cNvPr id="49" name="Google Shape;49;p2"/>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2</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54" name="Shape 54"/>
        <p:cNvGrpSpPr/>
        <p:nvPr/>
      </p:nvGrpSpPr>
      <p:grpSpPr>
        <a:xfrm>
          <a:off x="0" y="0"/>
          <a:ext cx="0" cy="0"/>
          <a:chOff x="0" y="0"/>
          <a:chExt cx="0" cy="0"/>
        </a:xfrm>
      </p:grpSpPr>
      <p:pic>
        <p:nvPicPr>
          <p:cNvPr descr="/mnt/data/slide_assets/crops/classroom_right.jpg" id="55" name="Google Shape;55;p3"/>
          <p:cNvPicPr preferRelativeResize="0"/>
          <p:nvPr/>
        </p:nvPicPr>
        <p:blipFill rotWithShape="1">
          <a:blip r:embed="rId3">
            <a:alphaModFix/>
          </a:blip>
          <a:srcRect b="0" l="15710" r="15710" t="0"/>
          <a:stretch/>
        </p:blipFill>
        <p:spPr>
          <a:xfrm>
            <a:off x="7973568" y="0"/>
            <a:ext cx="4218432" cy="6858000"/>
          </a:xfrm>
          <a:prstGeom prst="rect">
            <a:avLst/>
          </a:prstGeom>
          <a:noFill/>
          <a:ln>
            <a:noFill/>
          </a:ln>
        </p:spPr>
      </p:pic>
      <p:sp>
        <p:nvSpPr>
          <p:cNvPr id="56" name="Google Shape;56;p3"/>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Workshop Leerenergie | Studio Umoya</a:t>
            </a:r>
            <a:endParaRPr b="0" i="0" sz="750" u="none" cap="none" strike="noStrike">
              <a:solidFill>
                <a:schemeClr val="dk1"/>
              </a:solidFill>
              <a:latin typeface="Arial"/>
              <a:ea typeface="Arial"/>
              <a:cs typeface="Arial"/>
              <a:sym typeface="Arial"/>
            </a:endParaRPr>
          </a:p>
        </p:txBody>
      </p:sp>
      <p:sp>
        <p:nvSpPr>
          <p:cNvPr id="57" name="Google Shape;57;p3"/>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3</a:t>
            </a:r>
            <a:endParaRPr b="0" i="0" sz="750" u="none" cap="none" strike="noStrike">
              <a:solidFill>
                <a:schemeClr val="dk1"/>
              </a:solidFill>
              <a:latin typeface="Arial"/>
              <a:ea typeface="Arial"/>
              <a:cs typeface="Arial"/>
              <a:sym typeface="Arial"/>
            </a:endParaRPr>
          </a:p>
        </p:txBody>
      </p:sp>
      <p:sp>
        <p:nvSpPr>
          <p:cNvPr id="58" name="Google Shape;58;p3"/>
          <p:cNvSpPr txBox="1"/>
          <p:nvPr/>
        </p:nvSpPr>
        <p:spPr>
          <a:xfrm>
            <a:off x="530352" y="338328"/>
            <a:ext cx="7132320" cy="530352"/>
          </a:xfrm>
          <a:prstGeom prst="rect">
            <a:avLst/>
          </a:prstGeom>
          <a:noFill/>
          <a:ln>
            <a:noFill/>
          </a:ln>
        </p:spPr>
        <p:txBody>
          <a:bodyPr anchorCtr="0" anchor="t" bIns="0" lIns="0" spcFirstLastPara="1" rIns="0" wrap="square" tIns="0">
            <a:noAutofit/>
          </a:bodyPr>
          <a:lstStyle/>
          <a:p>
            <a:pPr indent="0" lvl="0" marL="0" marR="0" rtl="0" algn="l">
              <a:lnSpc>
                <a:spcPct val="117460"/>
              </a:lnSpc>
              <a:spcBef>
                <a:spcPts val="0"/>
              </a:spcBef>
              <a:spcAft>
                <a:spcPts val="0"/>
              </a:spcAft>
              <a:buClr>
                <a:srgbClr val="0B2B46"/>
              </a:buClr>
              <a:buSzPts val="3150"/>
              <a:buFont typeface="Georgia"/>
              <a:buNone/>
            </a:pPr>
            <a:r>
              <a:rPr b="1" i="0" lang="en-US" sz="3150" u="none" cap="none" strike="noStrike">
                <a:solidFill>
                  <a:srgbClr val="0B2B46"/>
                </a:solidFill>
                <a:latin typeface="Georgia"/>
                <a:ea typeface="Georgia"/>
                <a:cs typeface="Georgia"/>
                <a:sym typeface="Georgia"/>
              </a:rPr>
              <a:t>Leerenergie aanwakkeren</a:t>
            </a:r>
            <a:endParaRPr/>
          </a:p>
        </p:txBody>
      </p:sp>
      <p:sp>
        <p:nvSpPr>
          <p:cNvPr id="59" name="Google Shape;59;p3"/>
          <p:cNvSpPr txBox="1"/>
          <p:nvPr/>
        </p:nvSpPr>
        <p:spPr>
          <a:xfrm>
            <a:off x="585216" y="932688"/>
            <a:ext cx="6903720" cy="292608"/>
          </a:xfrm>
          <a:prstGeom prst="rect">
            <a:avLst/>
          </a:prstGeom>
          <a:noFill/>
          <a:ln>
            <a:noFill/>
          </a:ln>
        </p:spPr>
        <p:txBody>
          <a:bodyPr anchorCtr="0" anchor="t" bIns="0" lIns="0" spcFirstLastPara="1" rIns="0" wrap="square" tIns="0">
            <a:noAutofit/>
          </a:bodyPr>
          <a:lstStyle/>
          <a:p>
            <a:pPr indent="0" lvl="0" marL="0" marR="0" rtl="0" algn="l">
              <a:lnSpc>
                <a:spcPct val="122222"/>
              </a:lnSpc>
              <a:spcBef>
                <a:spcPts val="0"/>
              </a:spcBef>
              <a:spcAft>
                <a:spcPts val="0"/>
              </a:spcAft>
              <a:buClr>
                <a:srgbClr val="8B5C78"/>
              </a:buClr>
              <a:buSzPts val="1800"/>
              <a:buFont typeface="Arial"/>
              <a:buNone/>
            </a:pPr>
            <a:r>
              <a:rPr b="1" i="0" lang="en-US" sz="1800" u="none" cap="none" strike="noStrike">
                <a:solidFill>
                  <a:srgbClr val="8B5C78"/>
                </a:solidFill>
                <a:latin typeface="Arial"/>
                <a:ea typeface="Arial"/>
                <a:cs typeface="Arial"/>
                <a:sym typeface="Arial"/>
              </a:rPr>
              <a:t>Na deze workshop kun je…</a:t>
            </a:r>
            <a:endParaRPr/>
          </a:p>
        </p:txBody>
      </p:sp>
      <p:sp>
        <p:nvSpPr>
          <p:cNvPr id="60" name="Google Shape;60;p3"/>
          <p:cNvSpPr/>
          <p:nvPr/>
        </p:nvSpPr>
        <p:spPr>
          <a:xfrm>
            <a:off x="585216" y="1307592"/>
            <a:ext cx="1243584" cy="22860"/>
          </a:xfrm>
          <a:prstGeom prst="rect">
            <a:avLst/>
          </a:prstGeom>
          <a:solidFill>
            <a:srgbClr val="8B5C7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1" name="Google Shape;61;p3"/>
          <p:cNvSpPr/>
          <p:nvPr/>
        </p:nvSpPr>
        <p:spPr>
          <a:xfrm>
            <a:off x="1828800" y="1307592"/>
            <a:ext cx="694944" cy="22860"/>
          </a:xfrm>
          <a:prstGeom prst="rect">
            <a:avLst/>
          </a:prstGeom>
          <a:solidFill>
            <a:srgbClr val="6F967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2" name="Google Shape;62;p3"/>
          <p:cNvSpPr/>
          <p:nvPr/>
        </p:nvSpPr>
        <p:spPr>
          <a:xfrm>
            <a:off x="621792" y="1682496"/>
            <a:ext cx="365760" cy="365760"/>
          </a:xfrm>
          <a:prstGeom prst="ellipse">
            <a:avLst/>
          </a:prstGeom>
          <a:solidFill>
            <a:srgbClr val="8B5C7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3" name="Google Shape;63;p3"/>
          <p:cNvSpPr txBox="1"/>
          <p:nvPr/>
        </p:nvSpPr>
        <p:spPr>
          <a:xfrm>
            <a:off x="621792" y="1731873"/>
            <a:ext cx="365760" cy="219456"/>
          </a:xfrm>
          <a:prstGeom prst="rect">
            <a:avLst/>
          </a:prstGeom>
          <a:noFill/>
          <a:ln>
            <a:noFill/>
          </a:ln>
        </p:spPr>
        <p:txBody>
          <a:bodyPr anchorCtr="0" anchor="t" bIns="0" lIns="0" spcFirstLastPara="1" rIns="0" wrap="square" tIns="0">
            <a:noAutofit/>
          </a:bodyPr>
          <a:lstStyle/>
          <a:p>
            <a:pPr indent="0" lvl="0" marL="0" marR="0" rtl="0" algn="ctr">
              <a:lnSpc>
                <a:spcPct val="118518"/>
              </a:lnSpc>
              <a:spcBef>
                <a:spcPts val="0"/>
              </a:spcBef>
              <a:spcAft>
                <a:spcPts val="0"/>
              </a:spcAft>
              <a:buClr>
                <a:srgbClr val="FFFFFF"/>
              </a:buClr>
              <a:buSzPts val="1350"/>
              <a:buFont typeface="Arial"/>
              <a:buNone/>
            </a:pPr>
            <a:r>
              <a:rPr b="1" i="0" lang="en-US" sz="1350" u="none" cap="none" strike="noStrike">
                <a:solidFill>
                  <a:srgbClr val="FFFFFF"/>
                </a:solidFill>
                <a:latin typeface="Arial"/>
                <a:ea typeface="Arial"/>
                <a:cs typeface="Arial"/>
                <a:sym typeface="Arial"/>
              </a:rPr>
              <a:t>1</a:t>
            </a:r>
            <a:endParaRPr/>
          </a:p>
        </p:txBody>
      </p:sp>
      <p:sp>
        <p:nvSpPr>
          <p:cNvPr id="64" name="Google Shape;64;p3"/>
          <p:cNvSpPr txBox="1"/>
          <p:nvPr/>
        </p:nvSpPr>
        <p:spPr>
          <a:xfrm>
            <a:off x="1152144" y="1673352"/>
            <a:ext cx="6382512" cy="374904"/>
          </a:xfrm>
          <a:prstGeom prst="rect">
            <a:avLst/>
          </a:prstGeom>
          <a:noFill/>
          <a:ln>
            <a:noFill/>
          </a:ln>
        </p:spPr>
        <p:txBody>
          <a:bodyPr anchorCtr="0" anchor="t" bIns="0" lIns="0" spcFirstLastPara="1" rIns="0" wrap="square" tIns="0">
            <a:noAutofit/>
          </a:bodyPr>
          <a:lstStyle/>
          <a:p>
            <a:pPr indent="0" lvl="0" marL="0" marR="0" rtl="0" algn="l">
              <a:lnSpc>
                <a:spcPct val="119047"/>
              </a:lnSpc>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Begrijpen wat leerenergie voedt</a:t>
            </a:r>
            <a:endParaRPr/>
          </a:p>
        </p:txBody>
      </p:sp>
      <p:sp>
        <p:nvSpPr>
          <p:cNvPr id="65" name="Google Shape;65;p3"/>
          <p:cNvSpPr txBox="1"/>
          <p:nvPr/>
        </p:nvSpPr>
        <p:spPr>
          <a:xfrm>
            <a:off x="1152144" y="2112264"/>
            <a:ext cx="6391656" cy="1005840"/>
          </a:xfrm>
          <a:prstGeom prst="rect">
            <a:avLst/>
          </a:prstGeom>
          <a:noFill/>
          <a:ln>
            <a:noFill/>
          </a:ln>
        </p:spPr>
        <p:txBody>
          <a:bodyPr anchorCtr="0" anchor="t" bIns="0" lIns="0" spcFirstLastPara="1" rIns="0" wrap="square" tIns="0">
            <a:noAutofit/>
          </a:bodyPr>
          <a:lstStyle/>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Je herkent de rol van betrokkenheid, invloed en</a:t>
            </a:r>
            <a:endParaRPr/>
          </a:p>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vertrouwen in de eigen ontwikkeling.</a:t>
            </a:r>
            <a:endParaRPr/>
          </a:p>
        </p:txBody>
      </p:sp>
      <p:sp>
        <p:nvSpPr>
          <p:cNvPr id="66" name="Google Shape;66;p3"/>
          <p:cNvSpPr/>
          <p:nvPr/>
        </p:nvSpPr>
        <p:spPr>
          <a:xfrm>
            <a:off x="621792" y="2953512"/>
            <a:ext cx="365760" cy="365760"/>
          </a:xfrm>
          <a:prstGeom prst="ellipse">
            <a:avLst/>
          </a:prstGeom>
          <a:solidFill>
            <a:srgbClr val="8B5C7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7" name="Google Shape;67;p3"/>
          <p:cNvSpPr txBox="1"/>
          <p:nvPr/>
        </p:nvSpPr>
        <p:spPr>
          <a:xfrm>
            <a:off x="621792" y="3002889"/>
            <a:ext cx="365760" cy="219456"/>
          </a:xfrm>
          <a:prstGeom prst="rect">
            <a:avLst/>
          </a:prstGeom>
          <a:noFill/>
          <a:ln>
            <a:noFill/>
          </a:ln>
        </p:spPr>
        <p:txBody>
          <a:bodyPr anchorCtr="0" anchor="t" bIns="0" lIns="0" spcFirstLastPara="1" rIns="0" wrap="square" tIns="0">
            <a:noAutofit/>
          </a:bodyPr>
          <a:lstStyle/>
          <a:p>
            <a:pPr indent="0" lvl="0" marL="0" marR="0" rtl="0" algn="ctr">
              <a:lnSpc>
                <a:spcPct val="118518"/>
              </a:lnSpc>
              <a:spcBef>
                <a:spcPts val="0"/>
              </a:spcBef>
              <a:spcAft>
                <a:spcPts val="0"/>
              </a:spcAft>
              <a:buClr>
                <a:srgbClr val="FFFFFF"/>
              </a:buClr>
              <a:buSzPts val="1350"/>
              <a:buFont typeface="Arial"/>
              <a:buNone/>
            </a:pPr>
            <a:r>
              <a:rPr b="1" i="0" lang="en-US" sz="1350" u="none" cap="none" strike="noStrike">
                <a:solidFill>
                  <a:srgbClr val="FFFFFF"/>
                </a:solidFill>
                <a:latin typeface="Arial"/>
                <a:ea typeface="Arial"/>
                <a:cs typeface="Arial"/>
                <a:sym typeface="Arial"/>
              </a:rPr>
              <a:t>2</a:t>
            </a:r>
            <a:endParaRPr/>
          </a:p>
        </p:txBody>
      </p:sp>
      <p:sp>
        <p:nvSpPr>
          <p:cNvPr id="68" name="Google Shape;68;p3"/>
          <p:cNvSpPr txBox="1"/>
          <p:nvPr/>
        </p:nvSpPr>
        <p:spPr>
          <a:xfrm>
            <a:off x="1152144" y="2944368"/>
            <a:ext cx="6382512" cy="374904"/>
          </a:xfrm>
          <a:prstGeom prst="rect">
            <a:avLst/>
          </a:prstGeom>
          <a:noFill/>
          <a:ln>
            <a:noFill/>
          </a:ln>
        </p:spPr>
        <p:txBody>
          <a:bodyPr anchorCtr="0" anchor="t" bIns="0" lIns="0" spcFirstLastPara="1" rIns="0" wrap="square" tIns="0">
            <a:noAutofit/>
          </a:bodyPr>
          <a:lstStyle/>
          <a:p>
            <a:pPr indent="0" lvl="0" marL="0" marR="0" rtl="0" algn="l">
              <a:lnSpc>
                <a:spcPct val="119047"/>
              </a:lnSpc>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Leerenergie aanwakkeren in je les</a:t>
            </a:r>
            <a:endParaRPr/>
          </a:p>
        </p:txBody>
      </p:sp>
      <p:sp>
        <p:nvSpPr>
          <p:cNvPr id="69" name="Google Shape;69;p3"/>
          <p:cNvSpPr txBox="1"/>
          <p:nvPr/>
        </p:nvSpPr>
        <p:spPr>
          <a:xfrm>
            <a:off x="1152144" y="3383280"/>
            <a:ext cx="6391656" cy="1005840"/>
          </a:xfrm>
          <a:prstGeom prst="rect">
            <a:avLst/>
          </a:prstGeom>
          <a:noFill/>
          <a:ln>
            <a:noFill/>
          </a:ln>
        </p:spPr>
        <p:txBody>
          <a:bodyPr anchorCtr="0" anchor="t" bIns="0" lIns="0" spcFirstLastPara="1" rIns="0" wrap="square" tIns="0">
            <a:noAutofit/>
          </a:bodyPr>
          <a:lstStyle/>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Je maakt zichtbaar wat een opdracht bijdraagt</a:t>
            </a:r>
            <a:endParaRPr/>
          </a:p>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aan het lesdoel, het examen of het beroep.</a:t>
            </a:r>
            <a:endParaRPr/>
          </a:p>
        </p:txBody>
      </p:sp>
      <p:sp>
        <p:nvSpPr>
          <p:cNvPr id="70" name="Google Shape;70;p3"/>
          <p:cNvSpPr/>
          <p:nvPr/>
        </p:nvSpPr>
        <p:spPr>
          <a:xfrm>
            <a:off x="621792" y="4224528"/>
            <a:ext cx="365760" cy="365760"/>
          </a:xfrm>
          <a:prstGeom prst="ellipse">
            <a:avLst/>
          </a:prstGeom>
          <a:solidFill>
            <a:srgbClr val="8B5C7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71" name="Google Shape;71;p3"/>
          <p:cNvSpPr txBox="1"/>
          <p:nvPr/>
        </p:nvSpPr>
        <p:spPr>
          <a:xfrm>
            <a:off x="621792" y="4273905"/>
            <a:ext cx="365760" cy="219456"/>
          </a:xfrm>
          <a:prstGeom prst="rect">
            <a:avLst/>
          </a:prstGeom>
          <a:noFill/>
          <a:ln>
            <a:noFill/>
          </a:ln>
        </p:spPr>
        <p:txBody>
          <a:bodyPr anchorCtr="0" anchor="t" bIns="0" lIns="0" spcFirstLastPara="1" rIns="0" wrap="square" tIns="0">
            <a:noAutofit/>
          </a:bodyPr>
          <a:lstStyle/>
          <a:p>
            <a:pPr indent="0" lvl="0" marL="0" marR="0" rtl="0" algn="ctr">
              <a:lnSpc>
                <a:spcPct val="118518"/>
              </a:lnSpc>
              <a:spcBef>
                <a:spcPts val="0"/>
              </a:spcBef>
              <a:spcAft>
                <a:spcPts val="0"/>
              </a:spcAft>
              <a:buClr>
                <a:srgbClr val="FFFFFF"/>
              </a:buClr>
              <a:buSzPts val="1350"/>
              <a:buFont typeface="Arial"/>
              <a:buNone/>
            </a:pPr>
            <a:r>
              <a:rPr b="1" i="0" lang="en-US" sz="1350" u="none" cap="none" strike="noStrike">
                <a:solidFill>
                  <a:srgbClr val="FFFFFF"/>
                </a:solidFill>
                <a:latin typeface="Arial"/>
                <a:ea typeface="Arial"/>
                <a:cs typeface="Arial"/>
                <a:sym typeface="Arial"/>
              </a:rPr>
              <a:t>3</a:t>
            </a:r>
            <a:endParaRPr/>
          </a:p>
        </p:txBody>
      </p:sp>
      <p:sp>
        <p:nvSpPr>
          <p:cNvPr id="72" name="Google Shape;72;p3"/>
          <p:cNvSpPr txBox="1"/>
          <p:nvPr/>
        </p:nvSpPr>
        <p:spPr>
          <a:xfrm>
            <a:off x="1152144" y="4215384"/>
            <a:ext cx="6382512" cy="374904"/>
          </a:xfrm>
          <a:prstGeom prst="rect">
            <a:avLst/>
          </a:prstGeom>
          <a:noFill/>
          <a:ln>
            <a:noFill/>
          </a:ln>
        </p:spPr>
        <p:txBody>
          <a:bodyPr anchorCtr="0" anchor="t" bIns="0" lIns="0" spcFirstLastPara="1" rIns="0" wrap="square" tIns="0">
            <a:noAutofit/>
          </a:bodyPr>
          <a:lstStyle/>
          <a:p>
            <a:pPr indent="0" lvl="0" marL="0" marR="0" rtl="0" algn="l">
              <a:lnSpc>
                <a:spcPct val="119047"/>
              </a:lnSpc>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Motivatie en eigenaarschap versterken</a:t>
            </a:r>
            <a:endParaRPr/>
          </a:p>
        </p:txBody>
      </p:sp>
      <p:sp>
        <p:nvSpPr>
          <p:cNvPr id="73" name="Google Shape;73;p3"/>
          <p:cNvSpPr txBox="1"/>
          <p:nvPr/>
        </p:nvSpPr>
        <p:spPr>
          <a:xfrm>
            <a:off x="1152144" y="4654296"/>
            <a:ext cx="6391656" cy="1005840"/>
          </a:xfrm>
          <a:prstGeom prst="rect">
            <a:avLst/>
          </a:prstGeom>
          <a:noFill/>
          <a:ln>
            <a:noFill/>
          </a:ln>
        </p:spPr>
        <p:txBody>
          <a:bodyPr anchorCtr="0" anchor="t" bIns="0" lIns="0" spcFirstLastPara="1" rIns="0" wrap="square" tIns="0">
            <a:noAutofit/>
          </a:bodyPr>
          <a:lstStyle/>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Je kiest één kleine interventie die betrokkenheid</a:t>
            </a:r>
            <a:endParaRPr/>
          </a:p>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ondersteunt en de student zelf een volgende</a:t>
            </a:r>
            <a:endParaRPr/>
          </a:p>
          <a:p>
            <a:pPr indent="0" lvl="0" marL="0" marR="0" rtl="0" algn="l">
              <a:lnSpc>
                <a:spcPct val="123500"/>
              </a:lnSpc>
              <a:spcBef>
                <a:spcPts val="0"/>
              </a:spcBef>
              <a:spcAft>
                <a:spcPts val="0"/>
              </a:spcAft>
              <a:buClr>
                <a:srgbClr val="0B2B46"/>
              </a:buClr>
              <a:buSzPts val="2000"/>
              <a:buFont typeface="Arial"/>
              <a:buNone/>
            </a:pPr>
            <a:r>
              <a:rPr b="0" i="0" lang="en-US" sz="2000" u="none" cap="none" strike="noStrike">
                <a:solidFill>
                  <a:srgbClr val="0B2B46"/>
                </a:solidFill>
                <a:latin typeface="Arial"/>
                <a:ea typeface="Arial"/>
                <a:cs typeface="Arial"/>
                <a:sym typeface="Arial"/>
              </a:rPr>
              <a:t>stap laat zetten.</a:t>
            </a:r>
            <a:endParaRPr/>
          </a:p>
        </p:txBody>
      </p:sp>
      <p:sp>
        <p:nvSpPr>
          <p:cNvPr id="74" name="Google Shape;74;p3"/>
          <p:cNvSpPr/>
          <p:nvPr/>
        </p:nvSpPr>
        <p:spPr>
          <a:xfrm>
            <a:off x="621792" y="5971032"/>
            <a:ext cx="6885432" cy="365760"/>
          </a:xfrm>
          <a:prstGeom prst="roundRect">
            <a:avLst>
              <a:gd fmla="val 12000" name="adj"/>
            </a:avLst>
          </a:prstGeom>
          <a:solidFill>
            <a:srgbClr val="EBF1E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75" name="Google Shape;75;p3"/>
          <p:cNvSpPr txBox="1"/>
          <p:nvPr/>
        </p:nvSpPr>
        <p:spPr>
          <a:xfrm>
            <a:off x="795528" y="6035040"/>
            <a:ext cx="6537960" cy="228600"/>
          </a:xfrm>
          <a:prstGeom prst="rect">
            <a:avLst/>
          </a:prstGeom>
          <a:noFill/>
          <a:ln>
            <a:noFill/>
          </a:ln>
        </p:spPr>
        <p:txBody>
          <a:bodyPr anchorCtr="0" anchor="t" bIns="0" lIns="0" spcFirstLastPara="1" rIns="0" wrap="square" tIns="0">
            <a:noAutofit/>
          </a:bodyPr>
          <a:lstStyle/>
          <a:p>
            <a:pPr indent="0" lvl="0" marL="0" marR="0" rtl="0" algn="l">
              <a:lnSpc>
                <a:spcPct val="119205"/>
              </a:lnSpc>
              <a:spcBef>
                <a:spcPts val="0"/>
              </a:spcBef>
              <a:spcAft>
                <a:spcPts val="0"/>
              </a:spcAft>
              <a:buClr>
                <a:srgbClr val="245B50"/>
              </a:buClr>
              <a:buSzPts val="1510"/>
              <a:buFont typeface="Arial"/>
              <a:buNone/>
            </a:pPr>
            <a:r>
              <a:rPr b="1" i="0" lang="en-US" sz="1510" u="none" cap="none" strike="noStrike">
                <a:solidFill>
                  <a:srgbClr val="245B50"/>
                </a:solidFill>
                <a:latin typeface="Arial"/>
                <a:ea typeface="Arial"/>
                <a:cs typeface="Arial"/>
                <a:sym typeface="Arial"/>
              </a:rPr>
              <a:t>Eén leerenergie-experiment voor je volgende les of begeleiding.</a:t>
            </a:r>
            <a:endParaRPr/>
          </a:p>
        </p:txBody>
      </p:sp>
      <p:sp>
        <p:nvSpPr>
          <p:cNvPr id="76" name="Google Shape;76;p3"/>
          <p:cNvSpPr/>
          <p:nvPr/>
        </p:nvSpPr>
        <p:spPr>
          <a:xfrm>
            <a:off x="8220456" y="5056632"/>
            <a:ext cx="3694176" cy="1097280"/>
          </a:xfrm>
          <a:prstGeom prst="roundRect">
            <a:avLst>
              <a:gd fmla="val 12000" name="adj"/>
            </a:avLst>
          </a:prstGeom>
          <a:solidFill>
            <a:srgbClr val="0B2B4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77" name="Google Shape;77;p3"/>
          <p:cNvSpPr txBox="1"/>
          <p:nvPr/>
        </p:nvSpPr>
        <p:spPr>
          <a:xfrm>
            <a:off x="8450575" y="5056625"/>
            <a:ext cx="3174000" cy="789600"/>
          </a:xfrm>
          <a:prstGeom prst="rect">
            <a:avLst/>
          </a:prstGeom>
          <a:noFill/>
          <a:ln>
            <a:noFill/>
          </a:ln>
        </p:spPr>
        <p:txBody>
          <a:bodyPr anchorCtr="0" anchor="t" bIns="0" lIns="0" spcFirstLastPara="1" rIns="0" wrap="square" tIns="0">
            <a:noAutofit/>
          </a:bodyPr>
          <a:lstStyle/>
          <a:p>
            <a:pPr indent="0" lvl="0" marL="0" marR="0" rtl="0" algn="l">
              <a:lnSpc>
                <a:spcPct val="122448"/>
              </a:lnSpc>
              <a:spcBef>
                <a:spcPts val="0"/>
              </a:spcBef>
              <a:spcAft>
                <a:spcPts val="0"/>
              </a:spcAft>
              <a:buClr>
                <a:srgbClr val="FFFFFF"/>
              </a:buClr>
              <a:buSzPts val="1960"/>
              <a:buFont typeface="Arial"/>
              <a:buNone/>
            </a:pPr>
            <a:r>
              <a:rPr b="1" i="0" lang="en-US" sz="1960" u="none" cap="none" strike="noStrike">
                <a:solidFill>
                  <a:srgbClr val="FFFFFF"/>
                </a:solidFill>
                <a:latin typeface="Arial"/>
                <a:ea typeface="Arial"/>
                <a:cs typeface="Arial"/>
                <a:sym typeface="Arial"/>
              </a:rPr>
              <a:t>Niet harder sturen,</a:t>
            </a:r>
            <a:endParaRPr/>
          </a:p>
          <a:p>
            <a:pPr indent="0" lvl="0" marL="0" marR="0" rtl="0" algn="l">
              <a:lnSpc>
                <a:spcPct val="122448"/>
              </a:lnSpc>
              <a:spcBef>
                <a:spcPts val="0"/>
              </a:spcBef>
              <a:spcAft>
                <a:spcPts val="0"/>
              </a:spcAft>
              <a:buClr>
                <a:srgbClr val="FFFFFF"/>
              </a:buClr>
              <a:buSzPts val="1960"/>
              <a:buFont typeface="Arial"/>
              <a:buNone/>
            </a:pPr>
            <a:r>
              <a:rPr b="1" i="0" lang="en-US" sz="1960" u="none" cap="none" strike="noStrike">
                <a:solidFill>
                  <a:srgbClr val="FFFFFF"/>
                </a:solidFill>
                <a:latin typeface="Arial"/>
                <a:ea typeface="Arial"/>
                <a:cs typeface="Arial"/>
                <a:sym typeface="Arial"/>
              </a:rPr>
              <a:t>maar studenten helpen</a:t>
            </a:r>
            <a:endParaRPr/>
          </a:p>
          <a:p>
            <a:pPr indent="0" lvl="0" marL="0" marR="0" rtl="0" algn="l">
              <a:lnSpc>
                <a:spcPct val="122448"/>
              </a:lnSpc>
              <a:spcBef>
                <a:spcPts val="0"/>
              </a:spcBef>
              <a:spcAft>
                <a:spcPts val="0"/>
              </a:spcAft>
              <a:buClr>
                <a:srgbClr val="FFFFFF"/>
              </a:buClr>
              <a:buSzPts val="1960"/>
              <a:buFont typeface="Arial"/>
              <a:buNone/>
            </a:pPr>
            <a:r>
              <a:rPr b="1" i="0" lang="en-US" sz="1960" u="none" cap="none" strike="noStrike">
                <a:solidFill>
                  <a:srgbClr val="FFFFFF"/>
                </a:solidFill>
                <a:latin typeface="Arial"/>
                <a:ea typeface="Arial"/>
                <a:cs typeface="Arial"/>
                <a:sym typeface="Arial"/>
              </a:rPr>
              <a:t>zelf in beweging te komen.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D89A"/>
        </a:solidFill>
      </p:bgPr>
    </p:bg>
    <p:spTree>
      <p:nvGrpSpPr>
        <p:cNvPr id="82" name="Shape 82"/>
        <p:cNvGrpSpPr/>
        <p:nvPr/>
      </p:nvGrpSpPr>
      <p:grpSpPr>
        <a:xfrm>
          <a:off x="0" y="0"/>
          <a:ext cx="0" cy="0"/>
          <a:chOff x="0" y="0"/>
          <a:chExt cx="0" cy="0"/>
        </a:xfrm>
      </p:grpSpPr>
      <p:pic>
        <p:nvPicPr>
          <p:cNvPr id="83" name="Google Shape;83;h6cff5c43ee950c2c_0_155"/>
          <p:cNvPicPr preferRelativeResize="0"/>
          <p:nvPr/>
        </p:nvPicPr>
        <p:blipFill>
          <a:blip r:embed="rId3">
            <a:alphaModFix/>
          </a:blip>
          <a:stretch>
            <a:fillRect/>
          </a:stretch>
        </p:blipFill>
        <p:spPr>
          <a:xfrm>
            <a:off x="251850" y="209250"/>
            <a:ext cx="6140150" cy="3917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88" name="Shape 88"/>
        <p:cNvGrpSpPr/>
        <p:nvPr/>
      </p:nvGrpSpPr>
      <p:grpSpPr>
        <a:xfrm>
          <a:off x="0" y="0"/>
          <a:ext cx="0" cy="0"/>
          <a:chOff x="0" y="0"/>
          <a:chExt cx="0" cy="0"/>
        </a:xfrm>
      </p:grpSpPr>
      <p:sp>
        <p:nvSpPr>
          <p:cNvPr id="89" name="Google Shape;89;h6cff5c43ee950c2c_0_65"/>
          <p:cNvSpPr txBox="1"/>
          <p:nvPr/>
        </p:nvSpPr>
        <p:spPr>
          <a:xfrm>
            <a:off x="1497625" y="468925"/>
            <a:ext cx="9594600" cy="210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500"/>
              <a:t>Je ziet zo 5 stellingen</a:t>
            </a:r>
            <a:endParaRPr b="1" sz="2500"/>
          </a:p>
          <a:p>
            <a:pPr indent="0" lvl="0" marL="0" rtl="0" algn="l">
              <a:spcBef>
                <a:spcPts val="0"/>
              </a:spcBef>
              <a:spcAft>
                <a:spcPts val="0"/>
              </a:spcAft>
              <a:buNone/>
            </a:pPr>
            <a:r>
              <a:t/>
            </a:r>
            <a:endParaRPr sz="2500"/>
          </a:p>
          <a:p>
            <a:pPr indent="0" lvl="0" marL="0" rtl="0" algn="l">
              <a:spcBef>
                <a:spcPts val="0"/>
              </a:spcBef>
              <a:spcAft>
                <a:spcPts val="0"/>
              </a:spcAft>
              <a:buNone/>
            </a:pPr>
            <a:r>
              <a:rPr lang="en-US" sz="2500"/>
              <a:t>Ben je het ermee eens?       Sta dan op. </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rPr lang="en-US" sz="2500"/>
              <a:t>Ben je het oneens?              Blijf zitten.</a:t>
            </a:r>
            <a:endParaRPr sz="2500"/>
          </a:p>
        </p:txBody>
      </p:sp>
      <p:pic>
        <p:nvPicPr>
          <p:cNvPr descr="Teenagers raising hands in classroom (Provided by Getty Images)" id="90" name="Google Shape;90;h6cff5c43ee950c2c_0_65"/>
          <p:cNvPicPr preferRelativeResize="0"/>
          <p:nvPr/>
        </p:nvPicPr>
        <p:blipFill>
          <a:blip r:embed="rId3">
            <a:alphaModFix/>
          </a:blip>
          <a:stretch>
            <a:fillRect/>
          </a:stretch>
        </p:blipFill>
        <p:spPr>
          <a:xfrm>
            <a:off x="6674700" y="3294525"/>
            <a:ext cx="5354363" cy="3563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95" name="Shape 95"/>
        <p:cNvGrpSpPr/>
        <p:nvPr/>
      </p:nvGrpSpPr>
      <p:grpSpPr>
        <a:xfrm>
          <a:off x="0" y="0"/>
          <a:ext cx="0" cy="0"/>
          <a:chOff x="0" y="0"/>
          <a:chExt cx="0" cy="0"/>
        </a:xfrm>
      </p:grpSpPr>
      <p:sp>
        <p:nvSpPr>
          <p:cNvPr id="96" name="Google Shape;96;h6cff5c43ee950c2c_0_72"/>
          <p:cNvSpPr txBox="1"/>
          <p:nvPr/>
        </p:nvSpPr>
        <p:spPr>
          <a:xfrm>
            <a:off x="1483450" y="2216725"/>
            <a:ext cx="9594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500"/>
              <a:t>Een student kan een opdracht niet leuk vinden en er tóch gemotiveerd aan werken.</a:t>
            </a:r>
            <a:endParaRPr sz="35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01" name="Shape 101"/>
        <p:cNvGrpSpPr/>
        <p:nvPr/>
      </p:nvGrpSpPr>
      <p:grpSpPr>
        <a:xfrm>
          <a:off x="0" y="0"/>
          <a:ext cx="0" cy="0"/>
          <a:chOff x="0" y="0"/>
          <a:chExt cx="0" cy="0"/>
        </a:xfrm>
      </p:grpSpPr>
      <p:sp>
        <p:nvSpPr>
          <p:cNvPr id="102" name="Google Shape;102;h6cff5c43ee950c2c_0_79"/>
          <p:cNvSpPr txBox="1"/>
          <p:nvPr/>
        </p:nvSpPr>
        <p:spPr>
          <a:xfrm>
            <a:off x="599650" y="1207825"/>
            <a:ext cx="11112000" cy="355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US" sz="2500">
                <a:solidFill>
                  <a:schemeClr val="dk1"/>
                </a:solidFill>
              </a:rPr>
              <a:t>Praktische docentvraag:</a:t>
            </a:r>
            <a:endParaRPr b="1" sz="2500">
              <a:solidFill>
                <a:schemeClr val="dk1"/>
              </a:solidFill>
            </a:endParaRPr>
          </a:p>
          <a:p>
            <a:pPr indent="0" lvl="0" marL="381000" marR="381000" rtl="0" algn="l">
              <a:lnSpc>
                <a:spcPct val="115000"/>
              </a:lnSpc>
              <a:spcBef>
                <a:spcPts val="1200"/>
              </a:spcBef>
              <a:spcAft>
                <a:spcPts val="0"/>
              </a:spcAft>
              <a:buNone/>
            </a:pPr>
            <a:r>
              <a:rPr lang="en-US" sz="2500">
                <a:solidFill>
                  <a:schemeClr val="dk1"/>
                </a:solidFill>
              </a:rPr>
              <a:t>“Wat kun je straks in je werk beter doordat je dit nu oefent?”</a:t>
            </a:r>
            <a:endParaRPr sz="2500">
              <a:solidFill>
                <a:schemeClr val="dk1"/>
              </a:solidFill>
            </a:endParaRPr>
          </a:p>
          <a:p>
            <a:pPr indent="0" lvl="0" marL="381000" marR="381000" rtl="0" algn="l">
              <a:lnSpc>
                <a:spcPct val="115000"/>
              </a:lnSpc>
              <a:spcBef>
                <a:spcPts val="1200"/>
              </a:spcBef>
              <a:spcAft>
                <a:spcPts val="0"/>
              </a:spcAft>
              <a:buClr>
                <a:schemeClr val="dk1"/>
              </a:buClr>
              <a:buSzPts val="1100"/>
              <a:buFont typeface="Arial"/>
              <a:buNone/>
            </a:pPr>
            <a:r>
              <a:t/>
            </a:r>
            <a:endParaRPr sz="25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sz="2500">
                <a:solidFill>
                  <a:schemeClr val="dk1"/>
                </a:solidFill>
              </a:rPr>
              <a:t>Kernzin </a:t>
            </a:r>
            <a:br>
              <a:rPr b="1" lang="en-US" sz="2500">
                <a:solidFill>
                  <a:schemeClr val="dk1"/>
                </a:solidFill>
              </a:rPr>
            </a:br>
            <a:r>
              <a:rPr lang="en-US" sz="2500">
                <a:solidFill>
                  <a:schemeClr val="dk1"/>
                </a:solidFill>
              </a:rPr>
              <a:t>Niet alles hoeft leuk te zijn. Het moet wel ergens toe doen voor de student.</a:t>
            </a:r>
            <a:endParaRPr sz="2500">
              <a:solidFill>
                <a:schemeClr val="dk1"/>
              </a:solidFill>
            </a:endParaRPr>
          </a:p>
          <a:p>
            <a:pPr indent="0" lvl="0" marL="0" rtl="0" algn="l">
              <a:spcBef>
                <a:spcPts val="1200"/>
              </a:spcBef>
              <a:spcAft>
                <a:spcPts val="0"/>
              </a:spcAft>
              <a:buNone/>
            </a:pPr>
            <a:r>
              <a:t/>
            </a:r>
            <a:endParaRPr sz="3500"/>
          </a:p>
        </p:txBody>
      </p:sp>
      <p:sp>
        <p:nvSpPr>
          <p:cNvPr id="103" name="Google Shape;103;h6cff5c43ee950c2c_0_79"/>
          <p:cNvSpPr txBox="1"/>
          <p:nvPr/>
        </p:nvSpPr>
        <p:spPr>
          <a:xfrm>
            <a:off x="111100" y="6193200"/>
            <a:ext cx="73347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i="1" lang="en-US" sz="1100">
                <a:solidFill>
                  <a:schemeClr val="dk1"/>
                </a:solidFill>
              </a:rPr>
              <a:t>Howard e.a. (2021) — motivatietypen, persoonlijke waarde en volhouden.</a:t>
            </a:r>
            <a:endParaRPr i="1" sz="11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108" name="Shape 108"/>
        <p:cNvGrpSpPr/>
        <p:nvPr/>
      </p:nvGrpSpPr>
      <p:grpSpPr>
        <a:xfrm>
          <a:off x="0" y="0"/>
          <a:ext cx="0" cy="0"/>
          <a:chOff x="0" y="0"/>
          <a:chExt cx="0" cy="0"/>
        </a:xfrm>
      </p:grpSpPr>
      <p:sp>
        <p:nvSpPr>
          <p:cNvPr id="109" name="Google Shape;109;h6cff5c43ee950c2c_0_88"/>
          <p:cNvSpPr txBox="1"/>
          <p:nvPr/>
        </p:nvSpPr>
        <p:spPr>
          <a:xfrm>
            <a:off x="1483450" y="2216725"/>
            <a:ext cx="9594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500"/>
              <a:t>Als je studenten veel structuur geeft, geef je ze weinig autonomie.</a:t>
            </a:r>
            <a:endParaRPr sz="35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4" name="Shape 114"/>
        <p:cNvGrpSpPr/>
        <p:nvPr/>
      </p:nvGrpSpPr>
      <p:grpSpPr>
        <a:xfrm>
          <a:off x="0" y="0"/>
          <a:ext cx="0" cy="0"/>
          <a:chOff x="0" y="0"/>
          <a:chExt cx="0" cy="0"/>
        </a:xfrm>
      </p:grpSpPr>
      <p:sp>
        <p:nvSpPr>
          <p:cNvPr id="115" name="Google Shape;115;h6cff5c43ee950c2c_0_94"/>
          <p:cNvSpPr txBox="1"/>
          <p:nvPr/>
        </p:nvSpPr>
        <p:spPr>
          <a:xfrm>
            <a:off x="599650" y="1207825"/>
            <a:ext cx="11112000" cy="443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b="1" sz="2500">
              <a:solidFill>
                <a:schemeClr val="dk1"/>
              </a:solidFill>
            </a:endParaRPr>
          </a:p>
          <a:p>
            <a:pPr indent="0" lvl="0" marL="0" marR="381000" rtl="0" algn="l">
              <a:lnSpc>
                <a:spcPct val="115000"/>
              </a:lnSpc>
              <a:spcBef>
                <a:spcPts val="1200"/>
              </a:spcBef>
              <a:spcAft>
                <a:spcPts val="0"/>
              </a:spcAft>
              <a:buNone/>
            </a:pPr>
            <a:r>
              <a:rPr lang="en-US" sz="2500">
                <a:solidFill>
                  <a:schemeClr val="dk1"/>
                </a:solidFill>
              </a:rPr>
              <a:t>Een helder doel, duidelijke criteria en hulp bij de eerste stap hoeven eigenaarschap niet weg te nemen. De vraag is of </a:t>
            </a:r>
            <a:r>
              <a:rPr b="1" lang="en-US" sz="2500">
                <a:solidFill>
                  <a:schemeClr val="dk1"/>
                </a:solidFill>
              </a:rPr>
              <a:t>jouw houvast </a:t>
            </a:r>
            <a:r>
              <a:rPr lang="en-US" sz="2500">
                <a:solidFill>
                  <a:schemeClr val="dk1"/>
                </a:solidFill>
              </a:rPr>
              <a:t>de student helpt om zelf keuzes te maken, of dat jij elke keuze blijft bepalen.</a:t>
            </a:r>
            <a:endParaRPr sz="2500">
              <a:solidFill>
                <a:schemeClr val="dk1"/>
              </a:solidFill>
            </a:endParaRPr>
          </a:p>
          <a:p>
            <a:pPr indent="0" lvl="0" marL="381000" marR="381000" rtl="0" algn="l">
              <a:lnSpc>
                <a:spcPct val="115000"/>
              </a:lnSpc>
              <a:spcBef>
                <a:spcPts val="1200"/>
              </a:spcBef>
              <a:spcAft>
                <a:spcPts val="0"/>
              </a:spcAft>
              <a:buNone/>
            </a:pPr>
            <a:r>
              <a:t/>
            </a:r>
            <a:endParaRPr sz="2500">
              <a:solidFill>
                <a:schemeClr val="dk1"/>
              </a:solidFill>
            </a:endParaRPr>
          </a:p>
          <a:p>
            <a:pPr indent="0" lvl="0" marL="0" rtl="0" algn="l">
              <a:lnSpc>
                <a:spcPct val="115000"/>
              </a:lnSpc>
              <a:spcBef>
                <a:spcPts val="1200"/>
              </a:spcBef>
              <a:spcAft>
                <a:spcPts val="0"/>
              </a:spcAft>
              <a:buNone/>
            </a:pPr>
            <a:r>
              <a:rPr b="1" lang="en-US" sz="2500">
                <a:solidFill>
                  <a:schemeClr val="dk1"/>
                </a:solidFill>
              </a:rPr>
              <a:t>Kernzin </a:t>
            </a:r>
            <a:br>
              <a:rPr b="1" lang="en-US" sz="2500">
                <a:solidFill>
                  <a:schemeClr val="dk1"/>
                </a:solidFill>
              </a:rPr>
            </a:br>
            <a:r>
              <a:rPr lang="en-US" sz="2500">
                <a:solidFill>
                  <a:schemeClr val="dk1"/>
                </a:solidFill>
              </a:rPr>
              <a:t>Geef houvast én passende invloed. Autonomie is niet: zoek het zelf maar uit.</a:t>
            </a:r>
            <a:endParaRPr sz="2500">
              <a:solidFill>
                <a:schemeClr val="dk1"/>
              </a:solidFill>
            </a:endParaRPr>
          </a:p>
          <a:p>
            <a:pPr indent="0" lvl="0" marL="0" rtl="0" algn="l">
              <a:spcBef>
                <a:spcPts val="1200"/>
              </a:spcBef>
              <a:spcAft>
                <a:spcPts val="0"/>
              </a:spcAft>
              <a:buNone/>
            </a:pPr>
            <a:r>
              <a:t/>
            </a:r>
            <a:endParaRPr sz="3500"/>
          </a:p>
        </p:txBody>
      </p:sp>
      <p:sp>
        <p:nvSpPr>
          <p:cNvPr id="116" name="Google Shape;116;h6cff5c43ee950c2c_0_94"/>
          <p:cNvSpPr txBox="1"/>
          <p:nvPr/>
        </p:nvSpPr>
        <p:spPr>
          <a:xfrm>
            <a:off x="599650" y="6248750"/>
            <a:ext cx="7334700" cy="3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i="1" lang="en-US" sz="1100">
                <a:solidFill>
                  <a:schemeClr val="dk1"/>
                </a:solidFill>
              </a:rPr>
              <a:t>Jang, Reeve &amp; Deci (2010) — autonomie-ondersteuning én structuur.</a:t>
            </a:r>
            <a:endParaRPr i="1" sz="11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121" name="Shape 121"/>
        <p:cNvGrpSpPr/>
        <p:nvPr/>
      </p:nvGrpSpPr>
      <p:grpSpPr>
        <a:xfrm>
          <a:off x="0" y="0"/>
          <a:ext cx="0" cy="0"/>
          <a:chOff x="0" y="0"/>
          <a:chExt cx="0" cy="0"/>
        </a:xfrm>
      </p:grpSpPr>
      <p:sp>
        <p:nvSpPr>
          <p:cNvPr id="122" name="Google Shape;122;h6cff5c43ee950c2c_0_103"/>
          <p:cNvSpPr txBox="1"/>
          <p:nvPr/>
        </p:nvSpPr>
        <p:spPr>
          <a:xfrm>
            <a:off x="1483450" y="2216725"/>
            <a:ext cx="9594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500"/>
              <a:t>“Meer feedback geven betekent automatisch dat studenten meer leren.”</a:t>
            </a:r>
            <a:endParaRPr sz="3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7" name="Shape 127"/>
        <p:cNvGrpSpPr/>
        <p:nvPr/>
      </p:nvGrpSpPr>
      <p:grpSpPr>
        <a:xfrm>
          <a:off x="0" y="0"/>
          <a:ext cx="0" cy="0"/>
          <a:chOff x="0" y="0"/>
          <a:chExt cx="0" cy="0"/>
        </a:xfrm>
      </p:grpSpPr>
      <p:sp>
        <p:nvSpPr>
          <p:cNvPr id="128" name="Google Shape;128;h6cff5c43ee950c2c_0_109"/>
          <p:cNvSpPr txBox="1"/>
          <p:nvPr/>
        </p:nvSpPr>
        <p:spPr>
          <a:xfrm>
            <a:off x="599650" y="1207825"/>
            <a:ext cx="11112000" cy="399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b="1" sz="2500">
              <a:solidFill>
                <a:schemeClr val="dk1"/>
              </a:solidFill>
            </a:endParaRPr>
          </a:p>
          <a:p>
            <a:pPr indent="0" lvl="0" marL="0" marR="381000" rtl="0" algn="l">
              <a:lnSpc>
                <a:spcPct val="115000"/>
              </a:lnSpc>
              <a:spcBef>
                <a:spcPts val="1200"/>
              </a:spcBef>
              <a:spcAft>
                <a:spcPts val="0"/>
              </a:spcAft>
              <a:buNone/>
            </a:pPr>
            <a:r>
              <a:rPr lang="en-US" sz="2500">
                <a:solidFill>
                  <a:schemeClr val="dk1"/>
                </a:solidFill>
              </a:rPr>
              <a:t>Wanneer helpt jouw feedback een student werkelijk verder? En wanneer blijft het bij opmerkingen die de student ontvangt?</a:t>
            </a:r>
            <a:endParaRPr sz="2500">
              <a:solidFill>
                <a:schemeClr val="dk1"/>
              </a:solidFill>
            </a:endParaRPr>
          </a:p>
          <a:p>
            <a:pPr indent="0" lvl="0" marL="381000" marR="381000" rtl="0" algn="l">
              <a:lnSpc>
                <a:spcPct val="115000"/>
              </a:lnSpc>
              <a:spcBef>
                <a:spcPts val="1200"/>
              </a:spcBef>
              <a:spcAft>
                <a:spcPts val="0"/>
              </a:spcAft>
              <a:buNone/>
            </a:pPr>
            <a:r>
              <a:t/>
            </a:r>
            <a:endParaRPr sz="2500">
              <a:solidFill>
                <a:schemeClr val="dk1"/>
              </a:solidFill>
            </a:endParaRPr>
          </a:p>
          <a:p>
            <a:pPr indent="0" lvl="0" marL="0" rtl="0" algn="l">
              <a:lnSpc>
                <a:spcPct val="115000"/>
              </a:lnSpc>
              <a:spcBef>
                <a:spcPts val="1200"/>
              </a:spcBef>
              <a:spcAft>
                <a:spcPts val="0"/>
              </a:spcAft>
              <a:buNone/>
            </a:pPr>
            <a:r>
              <a:rPr b="1" lang="en-US" sz="2500">
                <a:solidFill>
                  <a:schemeClr val="dk1"/>
                </a:solidFill>
              </a:rPr>
              <a:t>Kernzin </a:t>
            </a:r>
            <a:br>
              <a:rPr b="1" lang="en-US" sz="2500">
                <a:solidFill>
                  <a:schemeClr val="dk1"/>
                </a:solidFill>
              </a:rPr>
            </a:br>
            <a:r>
              <a:rPr lang="en-US" sz="2500">
                <a:solidFill>
                  <a:schemeClr val="dk1"/>
                </a:solidFill>
              </a:rPr>
              <a:t>Niet méér opmerkingen, maar feedback waarmee de student verder kan.</a:t>
            </a:r>
            <a:endParaRPr sz="2500">
              <a:solidFill>
                <a:schemeClr val="dk1"/>
              </a:solidFill>
            </a:endParaRPr>
          </a:p>
          <a:p>
            <a:pPr indent="0" lvl="0" marL="0" rtl="0" algn="l">
              <a:spcBef>
                <a:spcPts val="1200"/>
              </a:spcBef>
              <a:spcAft>
                <a:spcPts val="0"/>
              </a:spcAft>
              <a:buNone/>
            </a:pPr>
            <a:r>
              <a:t/>
            </a:r>
            <a:endParaRPr sz="3500"/>
          </a:p>
        </p:txBody>
      </p:sp>
      <p:sp>
        <p:nvSpPr>
          <p:cNvPr id="129" name="Google Shape;129;h6cff5c43ee950c2c_0_109"/>
          <p:cNvSpPr txBox="1"/>
          <p:nvPr/>
        </p:nvSpPr>
        <p:spPr>
          <a:xfrm>
            <a:off x="599650" y="6248750"/>
            <a:ext cx="7334700" cy="7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US" sz="1100">
                <a:solidFill>
                  <a:schemeClr val="dk1"/>
                </a:solidFill>
              </a:rPr>
              <a:t>Wisniewski, Zierer &amp; Hattie (2020) — inhoud en bruikbaarheid van feedback.</a:t>
            </a:r>
            <a:endParaRPr i="1" sz="1100">
              <a:solidFill>
                <a:schemeClr val="dk1"/>
              </a:solidFill>
            </a:endParaRPr>
          </a:p>
          <a:p>
            <a:pPr indent="0" lvl="0" marL="0" rtl="0" algn="l">
              <a:lnSpc>
                <a:spcPct val="115000"/>
              </a:lnSpc>
              <a:spcBef>
                <a:spcPts val="1200"/>
              </a:spcBef>
              <a:spcAft>
                <a:spcPts val="1200"/>
              </a:spcAft>
              <a:buNone/>
            </a:pPr>
            <a:r>
              <a:t/>
            </a:r>
            <a:endParaRPr i="1" sz="11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134" name="Shape 134"/>
        <p:cNvGrpSpPr/>
        <p:nvPr/>
      </p:nvGrpSpPr>
      <p:grpSpPr>
        <a:xfrm>
          <a:off x="0" y="0"/>
          <a:ext cx="0" cy="0"/>
          <a:chOff x="0" y="0"/>
          <a:chExt cx="0" cy="0"/>
        </a:xfrm>
      </p:grpSpPr>
      <p:sp>
        <p:nvSpPr>
          <p:cNvPr id="135" name="Google Shape;135;h6cff5c43ee950c2c_0_118"/>
          <p:cNvSpPr txBox="1"/>
          <p:nvPr/>
        </p:nvSpPr>
        <p:spPr>
          <a:xfrm>
            <a:off x="1483450" y="2216725"/>
            <a:ext cx="95946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500"/>
              <a:t>Hoe studenten zich verbonden voelen met klasgenoten, doet ertoe voor hun betrokkenheid bij het leren.</a:t>
            </a:r>
            <a:endParaRPr sz="3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40" name="Shape 140"/>
        <p:cNvGrpSpPr/>
        <p:nvPr/>
      </p:nvGrpSpPr>
      <p:grpSpPr>
        <a:xfrm>
          <a:off x="0" y="0"/>
          <a:ext cx="0" cy="0"/>
          <a:chOff x="0" y="0"/>
          <a:chExt cx="0" cy="0"/>
        </a:xfrm>
      </p:grpSpPr>
      <p:sp>
        <p:nvSpPr>
          <p:cNvPr id="141" name="Google Shape;141;h6cff5c43ee950c2c_0_124"/>
          <p:cNvSpPr txBox="1"/>
          <p:nvPr/>
        </p:nvSpPr>
        <p:spPr>
          <a:xfrm>
            <a:off x="391350" y="333600"/>
            <a:ext cx="11112000" cy="6190800"/>
          </a:xfrm>
          <a:prstGeom prst="rect">
            <a:avLst/>
          </a:prstGeom>
          <a:noFill/>
          <a:ln>
            <a:noFill/>
          </a:ln>
        </p:spPr>
        <p:txBody>
          <a:bodyPr anchorCtr="0" anchor="t" bIns="91425" lIns="91425" spcFirstLastPara="1" rIns="91425" wrap="square" tIns="91425">
            <a:spAutoFit/>
          </a:bodyPr>
          <a:lstStyle/>
          <a:p>
            <a:pPr indent="0" lvl="0" marL="0" marR="381000" rtl="0" algn="l">
              <a:lnSpc>
                <a:spcPct val="115000"/>
              </a:lnSpc>
              <a:spcBef>
                <a:spcPts val="1200"/>
              </a:spcBef>
              <a:spcAft>
                <a:spcPts val="0"/>
              </a:spcAft>
              <a:buNone/>
            </a:pPr>
            <a:r>
              <a:rPr lang="en-US" sz="2500">
                <a:solidFill>
                  <a:schemeClr val="dk1"/>
                </a:solidFill>
              </a:rPr>
              <a:t>Bij ‘relatie’ denken we vaak aan ons eigen contact met studenten. Welke rol spelen de reacties van klasgenoten?</a:t>
            </a:r>
            <a:endParaRPr sz="2500">
              <a:solidFill>
                <a:schemeClr val="dk1"/>
              </a:solidFill>
            </a:endParaRPr>
          </a:p>
          <a:p>
            <a:pPr indent="0" lvl="0" marL="0" marR="381000" rtl="0" algn="l">
              <a:lnSpc>
                <a:spcPct val="115000"/>
              </a:lnSpc>
              <a:spcBef>
                <a:spcPts val="1200"/>
              </a:spcBef>
              <a:spcAft>
                <a:spcPts val="0"/>
              </a:spcAft>
              <a:buNone/>
            </a:pPr>
            <a:r>
              <a:t/>
            </a:r>
            <a:endParaRPr sz="3500">
              <a:solidFill>
                <a:schemeClr val="dk1"/>
              </a:solidFill>
            </a:endParaRPr>
          </a:p>
          <a:p>
            <a:pPr indent="0" lvl="0" marL="0" rtl="0" algn="l">
              <a:lnSpc>
                <a:spcPct val="115000"/>
              </a:lnSpc>
              <a:spcBef>
                <a:spcPts val="1200"/>
              </a:spcBef>
              <a:spcAft>
                <a:spcPts val="0"/>
              </a:spcAft>
              <a:buNone/>
            </a:pPr>
            <a:r>
              <a:rPr b="1" lang="en-US" sz="2100">
                <a:solidFill>
                  <a:schemeClr val="dk1"/>
                </a:solidFill>
              </a:rPr>
              <a:t>Praktische vertaling:</a:t>
            </a:r>
            <a:endParaRPr b="1" sz="2100">
              <a:solidFill>
                <a:schemeClr val="dk1"/>
              </a:solidFill>
            </a:endParaRPr>
          </a:p>
          <a:p>
            <a:pPr indent="0" lvl="0" marL="0" rtl="0" algn="l">
              <a:lnSpc>
                <a:spcPct val="115000"/>
              </a:lnSpc>
              <a:spcBef>
                <a:spcPts val="1200"/>
              </a:spcBef>
              <a:spcAft>
                <a:spcPts val="0"/>
              </a:spcAft>
              <a:buNone/>
            </a:pPr>
            <a:r>
              <a:rPr lang="en-US" sz="2100">
                <a:solidFill>
                  <a:schemeClr val="dk1"/>
                </a:solidFill>
              </a:rPr>
              <a:t>Laat studenten eerst zelf nadenken en hun idee in een duo bespreken, voordat je plenair reacties vraagt. Onderzoek vervolgens of hierdoor andere studenten bijdragen.</a:t>
            </a:r>
            <a:endParaRPr sz="2100">
              <a:solidFill>
                <a:schemeClr val="dk1"/>
              </a:solidFill>
            </a:endParaRPr>
          </a:p>
          <a:p>
            <a:pPr indent="0" lvl="0" marL="0" marR="381000" rtl="0" algn="l">
              <a:lnSpc>
                <a:spcPct val="115000"/>
              </a:lnSpc>
              <a:spcBef>
                <a:spcPts val="1200"/>
              </a:spcBef>
              <a:spcAft>
                <a:spcPts val="0"/>
              </a:spcAft>
              <a:buNone/>
            </a:pPr>
            <a:r>
              <a:t/>
            </a:r>
            <a:endParaRPr sz="2500">
              <a:solidFill>
                <a:schemeClr val="dk1"/>
              </a:solidFill>
            </a:endParaRPr>
          </a:p>
          <a:p>
            <a:pPr indent="0" lvl="0" marL="381000" marR="381000" rtl="0" algn="l">
              <a:lnSpc>
                <a:spcPct val="115000"/>
              </a:lnSpc>
              <a:spcBef>
                <a:spcPts val="1200"/>
              </a:spcBef>
              <a:spcAft>
                <a:spcPts val="0"/>
              </a:spcAft>
              <a:buNone/>
            </a:pPr>
            <a:r>
              <a:t/>
            </a:r>
            <a:endParaRPr sz="2500">
              <a:solidFill>
                <a:schemeClr val="dk1"/>
              </a:solidFill>
            </a:endParaRPr>
          </a:p>
          <a:p>
            <a:pPr indent="0" lvl="0" marL="0" rtl="0" algn="l">
              <a:lnSpc>
                <a:spcPct val="115000"/>
              </a:lnSpc>
              <a:spcBef>
                <a:spcPts val="1200"/>
              </a:spcBef>
              <a:spcAft>
                <a:spcPts val="0"/>
              </a:spcAft>
              <a:buNone/>
            </a:pPr>
            <a:r>
              <a:rPr b="1" lang="en-US" sz="2500">
                <a:solidFill>
                  <a:schemeClr val="dk1"/>
                </a:solidFill>
              </a:rPr>
              <a:t>Kernzin </a:t>
            </a:r>
            <a:br>
              <a:rPr b="1" lang="en-US" sz="2500">
                <a:solidFill>
                  <a:schemeClr val="dk1"/>
                </a:solidFill>
              </a:rPr>
            </a:br>
            <a:r>
              <a:rPr lang="en-US" sz="2500">
                <a:solidFill>
                  <a:schemeClr val="dk1"/>
                </a:solidFill>
              </a:rPr>
              <a:t>Relatie gaat ook over de ruimte die studenten elkaar geven om te leren.</a:t>
            </a:r>
            <a:endParaRPr sz="2500">
              <a:solidFill>
                <a:schemeClr val="dk1"/>
              </a:solidFill>
            </a:endParaRPr>
          </a:p>
          <a:p>
            <a:pPr indent="0" lvl="0" marL="0" rtl="0" algn="l">
              <a:spcBef>
                <a:spcPts val="1200"/>
              </a:spcBef>
              <a:spcAft>
                <a:spcPts val="0"/>
              </a:spcAft>
              <a:buNone/>
            </a:pPr>
            <a:r>
              <a:t/>
            </a:r>
            <a:endParaRPr sz="3500"/>
          </a:p>
        </p:txBody>
      </p:sp>
      <p:sp>
        <p:nvSpPr>
          <p:cNvPr id="142" name="Google Shape;142;h6cff5c43ee950c2c_0_124"/>
          <p:cNvSpPr txBox="1"/>
          <p:nvPr/>
        </p:nvSpPr>
        <p:spPr>
          <a:xfrm>
            <a:off x="599650" y="6248750"/>
            <a:ext cx="7334700" cy="7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US" sz="1100">
                <a:solidFill>
                  <a:schemeClr val="dk1"/>
                </a:solidFill>
              </a:rPr>
              <a:t>Ruzek e.a. (2016) — docentondersteuning, verbondenheid en leerbetrokkenheid.</a:t>
            </a:r>
            <a:r>
              <a:rPr i="1" lang="en-US" sz="1100">
                <a:solidFill>
                  <a:schemeClr val="dk1"/>
                </a:solidFill>
              </a:rPr>
              <a:t>.</a:t>
            </a:r>
            <a:endParaRPr i="1" sz="1100">
              <a:solidFill>
                <a:schemeClr val="dk1"/>
              </a:solidFill>
            </a:endParaRPr>
          </a:p>
          <a:p>
            <a:pPr indent="0" lvl="0" marL="0" rtl="0" algn="l">
              <a:lnSpc>
                <a:spcPct val="115000"/>
              </a:lnSpc>
              <a:spcBef>
                <a:spcPts val="1200"/>
              </a:spcBef>
              <a:spcAft>
                <a:spcPts val="1200"/>
              </a:spcAft>
              <a:buNone/>
            </a:pPr>
            <a:r>
              <a:t/>
            </a:r>
            <a:endParaRPr i="1" sz="11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8D7"/>
        </a:solidFill>
      </p:bgPr>
    </p:bg>
    <p:spTree>
      <p:nvGrpSpPr>
        <p:cNvPr id="147" name="Shape 147"/>
        <p:cNvGrpSpPr/>
        <p:nvPr/>
      </p:nvGrpSpPr>
      <p:grpSpPr>
        <a:xfrm>
          <a:off x="0" y="0"/>
          <a:ext cx="0" cy="0"/>
          <a:chOff x="0" y="0"/>
          <a:chExt cx="0" cy="0"/>
        </a:xfrm>
      </p:grpSpPr>
      <p:sp>
        <p:nvSpPr>
          <p:cNvPr id="148" name="Google Shape;148;h6cff5c43ee950c2c_0_134"/>
          <p:cNvSpPr txBox="1"/>
          <p:nvPr/>
        </p:nvSpPr>
        <p:spPr>
          <a:xfrm>
            <a:off x="1483450" y="2216725"/>
            <a:ext cx="95946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500"/>
              <a:t>Een student die overbelast raakt, moet vooral beter leren plannen.</a:t>
            </a:r>
            <a:endParaRPr sz="3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3" name="Shape 153"/>
        <p:cNvGrpSpPr/>
        <p:nvPr/>
      </p:nvGrpSpPr>
      <p:grpSpPr>
        <a:xfrm>
          <a:off x="0" y="0"/>
          <a:ext cx="0" cy="0"/>
          <a:chOff x="0" y="0"/>
          <a:chExt cx="0" cy="0"/>
        </a:xfrm>
      </p:grpSpPr>
      <p:sp>
        <p:nvSpPr>
          <p:cNvPr id="154" name="Google Shape;154;h6cff5c43ee950c2c_0_140"/>
          <p:cNvSpPr txBox="1"/>
          <p:nvPr/>
        </p:nvSpPr>
        <p:spPr>
          <a:xfrm>
            <a:off x="391350" y="333600"/>
            <a:ext cx="11112000" cy="508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US" sz="2300">
                <a:solidFill>
                  <a:schemeClr val="dk1"/>
                </a:solidFill>
              </a:rPr>
              <a:t>Praktische docentvraag:</a:t>
            </a:r>
            <a:endParaRPr b="1" sz="2300">
              <a:solidFill>
                <a:schemeClr val="dk1"/>
              </a:solidFill>
            </a:endParaRPr>
          </a:p>
          <a:p>
            <a:pPr indent="0" lvl="0" marL="381000" marR="381000" rtl="0" algn="l">
              <a:lnSpc>
                <a:spcPct val="115000"/>
              </a:lnSpc>
              <a:spcBef>
                <a:spcPts val="1200"/>
              </a:spcBef>
              <a:spcAft>
                <a:spcPts val="0"/>
              </a:spcAft>
              <a:buNone/>
            </a:pPr>
            <a:r>
              <a:rPr lang="en-US" sz="2300">
                <a:solidFill>
                  <a:schemeClr val="dk1"/>
                </a:solidFill>
              </a:rPr>
              <a:t>“Wat wordt er deze week allemaal van je gevraagd? Waar kun jij zelf iets veranderen, en waar moeten wij iets afstemmen?”</a:t>
            </a:r>
            <a:endParaRPr sz="2300">
              <a:solidFill>
                <a:schemeClr val="dk1"/>
              </a:solidFill>
            </a:endParaRPr>
          </a:p>
          <a:p>
            <a:pPr indent="0" lvl="0" marL="0" rtl="0" algn="l">
              <a:lnSpc>
                <a:spcPct val="115000"/>
              </a:lnSpc>
              <a:spcBef>
                <a:spcPts val="1200"/>
              </a:spcBef>
              <a:spcAft>
                <a:spcPts val="0"/>
              </a:spcAft>
              <a:buNone/>
            </a:pPr>
            <a:r>
              <a:t/>
            </a:r>
            <a:endParaRPr sz="2500">
              <a:solidFill>
                <a:schemeClr val="dk1"/>
              </a:solidFill>
            </a:endParaRPr>
          </a:p>
          <a:p>
            <a:pPr indent="0" lvl="0" marL="0" marR="381000" rtl="0" algn="l">
              <a:lnSpc>
                <a:spcPct val="115000"/>
              </a:lnSpc>
              <a:spcBef>
                <a:spcPts val="1200"/>
              </a:spcBef>
              <a:spcAft>
                <a:spcPts val="0"/>
              </a:spcAft>
              <a:buNone/>
            </a:pPr>
            <a:r>
              <a:t/>
            </a:r>
            <a:endParaRPr sz="2500">
              <a:solidFill>
                <a:schemeClr val="dk1"/>
              </a:solidFill>
            </a:endParaRPr>
          </a:p>
          <a:p>
            <a:pPr indent="0" lvl="0" marL="381000" marR="381000" rtl="0" algn="l">
              <a:lnSpc>
                <a:spcPct val="115000"/>
              </a:lnSpc>
              <a:spcBef>
                <a:spcPts val="1200"/>
              </a:spcBef>
              <a:spcAft>
                <a:spcPts val="0"/>
              </a:spcAft>
              <a:buNone/>
            </a:pPr>
            <a:r>
              <a:t/>
            </a:r>
            <a:endParaRPr sz="2500">
              <a:solidFill>
                <a:schemeClr val="dk1"/>
              </a:solidFill>
            </a:endParaRPr>
          </a:p>
          <a:p>
            <a:pPr indent="0" lvl="0" marL="0" rtl="0" algn="l">
              <a:lnSpc>
                <a:spcPct val="115000"/>
              </a:lnSpc>
              <a:spcBef>
                <a:spcPts val="1200"/>
              </a:spcBef>
              <a:spcAft>
                <a:spcPts val="0"/>
              </a:spcAft>
              <a:buNone/>
            </a:pPr>
            <a:r>
              <a:rPr b="1" lang="en-US" sz="2500">
                <a:solidFill>
                  <a:schemeClr val="dk1"/>
                </a:solidFill>
              </a:rPr>
              <a:t>Kernzin </a:t>
            </a:r>
            <a:br>
              <a:rPr b="1" lang="en-US" sz="2500">
                <a:solidFill>
                  <a:schemeClr val="dk1"/>
                </a:solidFill>
              </a:rPr>
            </a:br>
            <a:r>
              <a:rPr lang="en-US" sz="2500">
                <a:solidFill>
                  <a:schemeClr val="dk1"/>
                </a:solidFill>
              </a:rPr>
              <a:t>Onderzoek niet alleen de planning, maar ook wat er allemaal in moet passen.</a:t>
            </a:r>
            <a:endParaRPr sz="2500">
              <a:solidFill>
                <a:schemeClr val="dk1"/>
              </a:solidFill>
            </a:endParaRPr>
          </a:p>
          <a:p>
            <a:pPr indent="0" lvl="0" marL="0" rtl="0" algn="l">
              <a:spcBef>
                <a:spcPts val="1200"/>
              </a:spcBef>
              <a:spcAft>
                <a:spcPts val="0"/>
              </a:spcAft>
              <a:buNone/>
            </a:pPr>
            <a:r>
              <a:t/>
            </a:r>
            <a:endParaRPr sz="3500"/>
          </a:p>
        </p:txBody>
      </p:sp>
      <p:sp>
        <p:nvSpPr>
          <p:cNvPr id="155" name="Google Shape;155;h6cff5c43ee950c2c_0_140"/>
          <p:cNvSpPr txBox="1"/>
          <p:nvPr/>
        </p:nvSpPr>
        <p:spPr>
          <a:xfrm>
            <a:off x="530200" y="5806800"/>
            <a:ext cx="7334700" cy="1051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i="1" lang="en-US" sz="1100">
                <a:solidFill>
                  <a:schemeClr val="dk1"/>
                </a:solidFill>
              </a:rPr>
              <a:t>Dopmeijer e.a. — Als je door de bomen het bos niet meer ziet, Trimbos-instituut e.a.</a:t>
            </a:r>
            <a:endParaRPr i="1" sz="1100">
              <a:solidFill>
                <a:schemeClr val="dk1"/>
              </a:solidFill>
            </a:endParaRPr>
          </a:p>
          <a:p>
            <a:pPr indent="0" lvl="0" marL="0" rtl="0" algn="l">
              <a:lnSpc>
                <a:spcPct val="115000"/>
              </a:lnSpc>
              <a:spcBef>
                <a:spcPts val="1200"/>
              </a:spcBef>
              <a:spcAft>
                <a:spcPts val="0"/>
              </a:spcAft>
              <a:buNone/>
            </a:pPr>
            <a:r>
              <a:t/>
            </a:r>
            <a:endParaRPr i="1" sz="1100">
              <a:solidFill>
                <a:schemeClr val="dk1"/>
              </a:solidFill>
            </a:endParaRPr>
          </a:p>
          <a:p>
            <a:pPr indent="0" lvl="0" marL="0" rtl="0" algn="l">
              <a:lnSpc>
                <a:spcPct val="115000"/>
              </a:lnSpc>
              <a:spcBef>
                <a:spcPts val="1200"/>
              </a:spcBef>
              <a:spcAft>
                <a:spcPts val="1200"/>
              </a:spcAft>
              <a:buNone/>
            </a:pPr>
            <a:r>
              <a:t/>
            </a:r>
            <a:endParaRPr i="1" sz="11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160" name="Shape 160"/>
        <p:cNvGrpSpPr/>
        <p:nvPr/>
      </p:nvGrpSpPr>
      <p:grpSpPr>
        <a:xfrm>
          <a:off x="0" y="0"/>
          <a:ext cx="0" cy="0"/>
          <a:chOff x="0" y="0"/>
          <a:chExt cx="0" cy="0"/>
        </a:xfrm>
      </p:grpSpPr>
      <p:pic>
        <p:nvPicPr>
          <p:cNvPr descr="/mnt/data/slide_assets/crops/meeting_169.jpg" id="161" name="Google Shape;161;p4"/>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162" name="Google Shape;162;p4"/>
          <p:cNvSpPr/>
          <p:nvPr/>
        </p:nvSpPr>
        <p:spPr>
          <a:xfrm>
            <a:off x="658368" y="658368"/>
            <a:ext cx="5257800" cy="5358384"/>
          </a:xfrm>
          <a:prstGeom prst="roundRect">
            <a:avLst>
              <a:gd fmla="val 3130" name="adj"/>
            </a:avLst>
          </a:prstGeom>
          <a:solidFill>
            <a:srgbClr val="FBF6EE"/>
          </a:solidFill>
          <a:ln cap="flat" cmpd="sng" w="10150">
            <a:solidFill>
              <a:srgbClr val="F0E0D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4"/>
          <p:cNvSpPr/>
          <p:nvPr/>
        </p:nvSpPr>
        <p:spPr>
          <a:xfrm>
            <a:off x="932688" y="914400"/>
            <a:ext cx="44805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800"/>
              <a:buFont typeface="Georgia"/>
              <a:buNone/>
            </a:pPr>
            <a:r>
              <a:rPr b="1" i="0" lang="en-US" sz="2800" u="none" cap="none" strike="noStrike">
                <a:solidFill>
                  <a:srgbClr val="0B2B46"/>
                </a:solidFill>
                <a:latin typeface="Georgia"/>
                <a:ea typeface="Georgia"/>
                <a:cs typeface="Georgia"/>
                <a:sym typeface="Georgia"/>
              </a:rPr>
              <a:t>Startvraag</a:t>
            </a:r>
            <a:endParaRPr b="0" i="0" sz="2800" u="none" cap="none" strike="noStrike">
              <a:solidFill>
                <a:schemeClr val="dk1"/>
              </a:solidFill>
              <a:latin typeface="Arial"/>
              <a:ea typeface="Arial"/>
              <a:cs typeface="Arial"/>
              <a:sym typeface="Arial"/>
            </a:endParaRPr>
          </a:p>
        </p:txBody>
      </p:sp>
      <p:sp>
        <p:nvSpPr>
          <p:cNvPr id="164" name="Google Shape;164;p4"/>
          <p:cNvSpPr/>
          <p:nvPr/>
        </p:nvSpPr>
        <p:spPr>
          <a:xfrm>
            <a:off x="960120" y="1417320"/>
            <a:ext cx="4572000" cy="1143000"/>
          </a:xfrm>
          <a:prstGeom prst="rect">
            <a:avLst/>
          </a:prstGeom>
          <a:noFill/>
          <a:ln>
            <a:noFill/>
          </a:ln>
        </p:spPr>
        <p:txBody>
          <a:bodyPr anchorCtr="0" anchor="ctr" bIns="250" lIns="250" spcFirstLastPara="1" rIns="250" wrap="square" tIns="250">
            <a:normAutofit/>
          </a:bodyPr>
          <a:lstStyle/>
          <a:p>
            <a:pPr indent="0" lvl="0" marL="0" marR="0" rtl="0" algn="l">
              <a:spcBef>
                <a:spcPts val="0"/>
              </a:spcBef>
              <a:spcAft>
                <a:spcPts val="0"/>
              </a:spcAft>
              <a:buClr>
                <a:srgbClr val="0B2B46"/>
              </a:buClr>
              <a:buSzPts val="2400"/>
              <a:buFont typeface="Arial"/>
              <a:buNone/>
            </a:pPr>
            <a:r>
              <a:rPr b="1" i="0" lang="en-US" sz="2400" u="none" cap="none" strike="noStrike">
                <a:solidFill>
                  <a:srgbClr val="0B2B46"/>
                </a:solidFill>
                <a:latin typeface="Arial"/>
                <a:ea typeface="Arial"/>
                <a:cs typeface="Arial"/>
                <a:sym typeface="Arial"/>
              </a:rPr>
              <a:t>Wanneer zag jij een student ineens wél in beweging komen?</a:t>
            </a:r>
            <a:endParaRPr b="0" i="0" sz="2400" u="none" cap="none" strike="noStrike">
              <a:solidFill>
                <a:schemeClr val="dk1"/>
              </a:solidFill>
              <a:latin typeface="Arial"/>
              <a:ea typeface="Arial"/>
              <a:cs typeface="Arial"/>
              <a:sym typeface="Arial"/>
            </a:endParaRPr>
          </a:p>
        </p:txBody>
      </p:sp>
      <p:sp>
        <p:nvSpPr>
          <p:cNvPr id="165" name="Google Shape;165;p4"/>
          <p:cNvSpPr/>
          <p:nvPr/>
        </p:nvSpPr>
        <p:spPr>
          <a:xfrm>
            <a:off x="987552" y="2971800"/>
            <a:ext cx="4480560" cy="41148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1600"/>
              <a:buFont typeface="Arial"/>
              <a:buNone/>
            </a:pPr>
            <a:r>
              <a:rPr b="1" i="0" lang="en-US" sz="1600" u="none" cap="none" strike="noStrike">
                <a:solidFill>
                  <a:srgbClr val="8B5C78"/>
                </a:solidFill>
                <a:latin typeface="Arial"/>
                <a:ea typeface="Arial"/>
                <a:cs typeface="Arial"/>
                <a:sym typeface="Arial"/>
              </a:rPr>
              <a:t>Denk kort na en wissel daarna uit met iemand naast je.</a:t>
            </a:r>
            <a:endParaRPr b="0" i="0" sz="1600" u="none" cap="none" strike="noStrike">
              <a:solidFill>
                <a:schemeClr val="dk1"/>
              </a:solidFill>
              <a:latin typeface="Arial"/>
              <a:ea typeface="Arial"/>
              <a:cs typeface="Arial"/>
              <a:sym typeface="Arial"/>
            </a:endParaRPr>
          </a:p>
        </p:txBody>
      </p:sp>
      <p:sp>
        <p:nvSpPr>
          <p:cNvPr id="166" name="Google Shape;166;p4"/>
          <p:cNvSpPr/>
          <p:nvPr/>
        </p:nvSpPr>
        <p:spPr>
          <a:xfrm>
            <a:off x="987552" y="3566160"/>
            <a:ext cx="4526280" cy="53035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800"/>
              <a:buFont typeface="Arial"/>
              <a:buNone/>
            </a:pPr>
            <a:r>
              <a:rPr b="0" i="0" lang="en-US" sz="1800" u="none" cap="none" strike="noStrike">
                <a:solidFill>
                  <a:srgbClr val="0B2B46"/>
                </a:solidFill>
                <a:latin typeface="Arial"/>
                <a:ea typeface="Arial"/>
                <a:cs typeface="Arial"/>
                <a:sym typeface="Arial"/>
              </a:rPr>
              <a:t>Luister naar: wat gebeurde er vlak vóórdat de student in beweging kwam?</a:t>
            </a:r>
            <a:endParaRPr b="0" i="0" sz="1800" u="none" cap="none" strike="noStrike">
              <a:solidFill>
                <a:schemeClr val="dk1"/>
              </a:solidFill>
              <a:latin typeface="Arial"/>
              <a:ea typeface="Arial"/>
              <a:cs typeface="Arial"/>
              <a:sym typeface="Arial"/>
            </a:endParaRPr>
          </a:p>
        </p:txBody>
      </p:sp>
      <p:sp>
        <p:nvSpPr>
          <p:cNvPr id="167" name="Google Shape;167;p4"/>
          <p:cNvSpPr/>
          <p:nvPr/>
        </p:nvSpPr>
        <p:spPr>
          <a:xfrm>
            <a:off x="987552" y="5074920"/>
            <a:ext cx="2423160" cy="320040"/>
          </a:xfrm>
          <a:prstGeom prst="roundRect">
            <a:avLst>
              <a:gd fmla="val 17143" name="adj"/>
            </a:avLst>
          </a:prstGeom>
          <a:solidFill>
            <a:srgbClr val="F2E9EF"/>
          </a:solidFill>
          <a:ln cap="flat" cmpd="sng" w="10150">
            <a:solidFill>
              <a:srgbClr val="8B5C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4"/>
          <p:cNvSpPr/>
          <p:nvPr/>
        </p:nvSpPr>
        <p:spPr>
          <a:xfrm>
            <a:off x="1060704" y="5157216"/>
            <a:ext cx="2276856" cy="128016"/>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0B2B46"/>
              </a:buClr>
              <a:buSzPts val="1050"/>
              <a:buFont typeface="Arial"/>
              <a:buNone/>
            </a:pPr>
            <a:r>
              <a:rPr b="1" i="0" lang="en-US" sz="1050" u="none" cap="none" strike="noStrike">
                <a:solidFill>
                  <a:srgbClr val="0B2B46"/>
                </a:solidFill>
                <a:latin typeface="Arial"/>
                <a:ea typeface="Arial"/>
                <a:cs typeface="Arial"/>
                <a:sym typeface="Arial"/>
              </a:rPr>
              <a:t>werkvorm: duo + kort plenair</a:t>
            </a:r>
            <a:endParaRPr b="0" i="0" sz="1050" u="none" cap="none" strike="noStrike">
              <a:solidFill>
                <a:schemeClr val="dk1"/>
              </a:solidFill>
              <a:latin typeface="Arial"/>
              <a:ea typeface="Arial"/>
              <a:cs typeface="Arial"/>
              <a:sym typeface="Arial"/>
            </a:endParaRPr>
          </a:p>
        </p:txBody>
      </p:sp>
      <p:sp>
        <p:nvSpPr>
          <p:cNvPr id="169" name="Google Shape;169;p4"/>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Opening</a:t>
            </a:r>
            <a:endParaRPr b="0" i="0" sz="750" u="none" cap="none" strike="noStrike">
              <a:solidFill>
                <a:schemeClr val="dk1"/>
              </a:solidFill>
              <a:latin typeface="Arial"/>
              <a:ea typeface="Arial"/>
              <a:cs typeface="Arial"/>
              <a:sym typeface="Arial"/>
            </a:endParaRPr>
          </a:p>
        </p:txBody>
      </p:sp>
      <p:sp>
        <p:nvSpPr>
          <p:cNvPr id="170" name="Google Shape;170;p4"/>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4</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h6cff5c43ee950c2c_0_0"/>
          <p:cNvPicPr preferRelativeResize="0"/>
          <p:nvPr/>
        </p:nvPicPr>
        <p:blipFill>
          <a:blip r:embed="rId3">
            <a:alphaModFix/>
          </a:blip>
          <a:stretch>
            <a:fillRect/>
          </a:stretch>
        </p:blipFill>
        <p:spPr>
          <a:xfrm>
            <a:off x="-43925" y="0"/>
            <a:ext cx="12558924" cy="67697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181" name="Shape 181"/>
        <p:cNvGrpSpPr/>
        <p:nvPr/>
      </p:nvGrpSpPr>
      <p:grpSpPr>
        <a:xfrm>
          <a:off x="0" y="0"/>
          <a:ext cx="0" cy="0"/>
          <a:chOff x="0" y="0"/>
          <a:chExt cx="0" cy="0"/>
        </a:xfrm>
      </p:grpSpPr>
      <p:sp>
        <p:nvSpPr>
          <p:cNvPr id="182" name="Google Shape;182;p5"/>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Leerenergie is geen eigenschap</a:t>
            </a:r>
            <a:endParaRPr b="0" i="0" sz="2900" u="none" cap="none" strike="noStrike">
              <a:solidFill>
                <a:schemeClr val="dk1"/>
              </a:solidFill>
              <a:latin typeface="Arial"/>
              <a:ea typeface="Arial"/>
              <a:cs typeface="Arial"/>
              <a:sym typeface="Arial"/>
            </a:endParaRPr>
          </a:p>
        </p:txBody>
      </p:sp>
      <p:sp>
        <p:nvSpPr>
          <p:cNvPr id="183" name="Google Shape;183;p5"/>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het ontstaat in de wisselwerking tussen student, taak, docent en context</a:t>
            </a:r>
            <a:endParaRPr b="0" i="0" sz="1250" u="none" cap="none" strike="noStrike">
              <a:solidFill>
                <a:schemeClr val="dk1"/>
              </a:solidFill>
              <a:latin typeface="Arial"/>
              <a:ea typeface="Arial"/>
              <a:cs typeface="Arial"/>
              <a:sym typeface="Arial"/>
            </a:endParaRPr>
          </a:p>
        </p:txBody>
      </p:sp>
      <p:cxnSp>
        <p:nvCxnSpPr>
          <p:cNvPr id="184" name="Google Shape;184;p5"/>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185" name="Google Shape;185;p5"/>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sp>
        <p:nvSpPr>
          <p:cNvPr id="186" name="Google Shape;186;p5"/>
          <p:cNvSpPr/>
          <p:nvPr/>
        </p:nvSpPr>
        <p:spPr>
          <a:xfrm>
            <a:off x="640080" y="1417320"/>
            <a:ext cx="5349240" cy="1965960"/>
          </a:xfrm>
          <a:prstGeom prst="roundRect">
            <a:avLst>
              <a:gd fmla="val 6977"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5"/>
          <p:cNvSpPr/>
          <p:nvPr/>
        </p:nvSpPr>
        <p:spPr>
          <a:xfrm>
            <a:off x="914400" y="1719072"/>
            <a:ext cx="4754880" cy="36576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3000"/>
              <a:buFont typeface="Georgia"/>
              <a:buNone/>
            </a:pPr>
            <a:r>
              <a:rPr b="1" i="0" lang="en-US" sz="3000" u="none" cap="none" strike="noStrike">
                <a:solidFill>
                  <a:srgbClr val="0B2B46"/>
                </a:solidFill>
                <a:latin typeface="Georgia"/>
                <a:ea typeface="Georgia"/>
                <a:cs typeface="Georgia"/>
                <a:sym typeface="Georgia"/>
              </a:rPr>
              <a:t>Leerenergie</a:t>
            </a:r>
            <a:endParaRPr b="0" i="0" sz="3000" u="none" cap="none" strike="noStrike">
              <a:solidFill>
                <a:schemeClr val="dk1"/>
              </a:solidFill>
              <a:latin typeface="Arial"/>
              <a:ea typeface="Arial"/>
              <a:cs typeface="Arial"/>
              <a:sym typeface="Arial"/>
            </a:endParaRPr>
          </a:p>
        </p:txBody>
      </p:sp>
      <p:sp>
        <p:nvSpPr>
          <p:cNvPr id="188" name="Google Shape;188;p5"/>
          <p:cNvSpPr/>
          <p:nvPr/>
        </p:nvSpPr>
        <p:spPr>
          <a:xfrm>
            <a:off x="932688" y="2231136"/>
            <a:ext cx="4572000" cy="53035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2000"/>
              <a:buFont typeface="Arial"/>
              <a:buNone/>
            </a:pPr>
            <a:r>
              <a:rPr b="1" i="0" lang="en-US" sz="2000" u="none" cap="none" strike="noStrike">
                <a:solidFill>
                  <a:srgbClr val="0B2B46"/>
                </a:solidFill>
                <a:latin typeface="Arial"/>
                <a:ea typeface="Arial"/>
                <a:cs typeface="Arial"/>
                <a:sym typeface="Arial"/>
              </a:rPr>
              <a:t>is wat een student nodig heeft om te kunnen leren, meedoen en groeien.</a:t>
            </a:r>
            <a:endParaRPr b="0" i="0" sz="2000" u="none" cap="none" strike="noStrike">
              <a:solidFill>
                <a:schemeClr val="dk1"/>
              </a:solidFill>
              <a:latin typeface="Arial"/>
              <a:ea typeface="Arial"/>
              <a:cs typeface="Arial"/>
              <a:sym typeface="Arial"/>
            </a:endParaRPr>
          </a:p>
        </p:txBody>
      </p:sp>
      <p:sp>
        <p:nvSpPr>
          <p:cNvPr id="189" name="Google Shape;189;p5"/>
          <p:cNvSpPr/>
          <p:nvPr/>
        </p:nvSpPr>
        <p:spPr>
          <a:xfrm>
            <a:off x="6400800" y="1417320"/>
            <a:ext cx="4800600" cy="987552"/>
          </a:xfrm>
          <a:prstGeom prst="roundRect">
            <a:avLst>
              <a:gd fmla="val 13889" name="adj"/>
            </a:avLst>
          </a:prstGeom>
          <a:solidFill>
            <a:srgbClr val="F2E9EF"/>
          </a:solidFill>
          <a:ln cap="flat" cmpd="sng" w="10150">
            <a:solidFill>
              <a:srgbClr val="E8D7E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5"/>
          <p:cNvSpPr/>
          <p:nvPr/>
        </p:nvSpPr>
        <p:spPr>
          <a:xfrm>
            <a:off x="6629400" y="1600200"/>
            <a:ext cx="4343400" cy="201168"/>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1400"/>
              <a:buFont typeface="Arial"/>
              <a:buNone/>
            </a:pPr>
            <a:r>
              <a:rPr b="1" i="0" lang="en-US" sz="1400" u="none" cap="none" strike="noStrike">
                <a:solidFill>
                  <a:srgbClr val="8B5C78"/>
                </a:solidFill>
                <a:latin typeface="Arial"/>
                <a:ea typeface="Arial"/>
                <a:cs typeface="Arial"/>
                <a:sym typeface="Arial"/>
              </a:rPr>
              <a:t>Niet meteen invullen:</a:t>
            </a:r>
            <a:endParaRPr b="0" i="0" sz="1400" u="none" cap="none" strike="noStrike">
              <a:solidFill>
                <a:schemeClr val="dk1"/>
              </a:solidFill>
              <a:latin typeface="Arial"/>
              <a:ea typeface="Arial"/>
              <a:cs typeface="Arial"/>
              <a:sym typeface="Arial"/>
            </a:endParaRPr>
          </a:p>
        </p:txBody>
      </p:sp>
      <p:sp>
        <p:nvSpPr>
          <p:cNvPr id="191" name="Google Shape;191;p5"/>
          <p:cNvSpPr/>
          <p:nvPr/>
        </p:nvSpPr>
        <p:spPr>
          <a:xfrm>
            <a:off x="6629400" y="1901952"/>
            <a:ext cx="434340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900"/>
              <a:buFont typeface="Arial"/>
              <a:buNone/>
            </a:pPr>
            <a:r>
              <a:rPr b="1" i="0" lang="en-US" sz="1900" u="none" cap="none" strike="noStrike">
                <a:solidFill>
                  <a:srgbClr val="0B2B46"/>
                </a:solidFill>
                <a:latin typeface="Arial"/>
                <a:ea typeface="Arial"/>
                <a:cs typeface="Arial"/>
                <a:sym typeface="Arial"/>
              </a:rPr>
              <a:t>“Deze student is ongemotiveerd.”</a:t>
            </a:r>
            <a:endParaRPr b="0" i="0" sz="1900" u="none" cap="none" strike="noStrike">
              <a:solidFill>
                <a:schemeClr val="dk1"/>
              </a:solidFill>
              <a:latin typeface="Arial"/>
              <a:ea typeface="Arial"/>
              <a:cs typeface="Arial"/>
              <a:sym typeface="Arial"/>
            </a:endParaRPr>
          </a:p>
        </p:txBody>
      </p:sp>
      <p:sp>
        <p:nvSpPr>
          <p:cNvPr id="192" name="Google Shape;192;p5"/>
          <p:cNvSpPr/>
          <p:nvPr/>
        </p:nvSpPr>
        <p:spPr>
          <a:xfrm>
            <a:off x="6400800" y="2697480"/>
            <a:ext cx="4800600" cy="987552"/>
          </a:xfrm>
          <a:prstGeom prst="roundRect">
            <a:avLst>
              <a:gd fmla="val 13889" name="adj"/>
            </a:avLst>
          </a:prstGeom>
          <a:solidFill>
            <a:srgbClr val="EBF1E7"/>
          </a:solidFill>
          <a:ln cap="flat" cmpd="sng" w="10150">
            <a:solidFill>
              <a:srgbClr val="DCE8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5"/>
          <p:cNvSpPr/>
          <p:nvPr/>
        </p:nvSpPr>
        <p:spPr>
          <a:xfrm>
            <a:off x="6629400" y="2880360"/>
            <a:ext cx="4343400" cy="201168"/>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F9671"/>
              </a:buClr>
              <a:buSzPts val="1400"/>
              <a:buFont typeface="Arial"/>
              <a:buNone/>
            </a:pPr>
            <a:r>
              <a:rPr b="1" i="0" lang="en-US" sz="1400" u="none" cap="none" strike="noStrike">
                <a:solidFill>
                  <a:srgbClr val="6F9671"/>
                </a:solidFill>
                <a:latin typeface="Arial"/>
                <a:ea typeface="Arial"/>
                <a:cs typeface="Arial"/>
                <a:sym typeface="Arial"/>
              </a:rPr>
              <a:t>Wel onderzoeken:</a:t>
            </a:r>
            <a:endParaRPr b="0" i="0" sz="1400" u="none" cap="none" strike="noStrike">
              <a:solidFill>
                <a:schemeClr val="dk1"/>
              </a:solidFill>
              <a:latin typeface="Arial"/>
              <a:ea typeface="Arial"/>
              <a:cs typeface="Arial"/>
              <a:sym typeface="Arial"/>
            </a:endParaRPr>
          </a:p>
        </p:txBody>
      </p:sp>
      <p:sp>
        <p:nvSpPr>
          <p:cNvPr id="194" name="Google Shape;194;p5"/>
          <p:cNvSpPr/>
          <p:nvPr/>
        </p:nvSpPr>
        <p:spPr>
          <a:xfrm>
            <a:off x="6629400" y="3182112"/>
            <a:ext cx="434340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900"/>
              <a:buFont typeface="Arial"/>
              <a:buNone/>
            </a:pPr>
            <a:r>
              <a:rPr b="1" i="0" lang="en-US" sz="1900" u="none" cap="none" strike="noStrike">
                <a:solidFill>
                  <a:srgbClr val="0B2B46"/>
                </a:solidFill>
                <a:latin typeface="Arial"/>
                <a:ea typeface="Arial"/>
                <a:cs typeface="Arial"/>
                <a:sym typeface="Arial"/>
              </a:rPr>
              <a:t>“Wat maakt starten hier lastig?”</a:t>
            </a:r>
            <a:endParaRPr b="0" i="0" sz="1900" u="none" cap="none" strike="noStrike">
              <a:solidFill>
                <a:schemeClr val="dk1"/>
              </a:solidFill>
              <a:latin typeface="Arial"/>
              <a:ea typeface="Arial"/>
              <a:cs typeface="Arial"/>
              <a:sym typeface="Arial"/>
            </a:endParaRPr>
          </a:p>
        </p:txBody>
      </p:sp>
      <p:sp>
        <p:nvSpPr>
          <p:cNvPr id="195" name="Google Shape;195;p5"/>
          <p:cNvSpPr/>
          <p:nvPr/>
        </p:nvSpPr>
        <p:spPr>
          <a:xfrm>
            <a:off x="640080" y="3977640"/>
            <a:ext cx="10561320" cy="1078992"/>
          </a:xfrm>
          <a:prstGeom prst="roundRect">
            <a:avLst>
              <a:gd fmla="val 12712"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5"/>
          <p:cNvSpPr/>
          <p:nvPr/>
        </p:nvSpPr>
        <p:spPr>
          <a:xfrm>
            <a:off x="914400" y="4187952"/>
            <a:ext cx="320040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1500"/>
              <a:buFont typeface="Arial"/>
              <a:buNone/>
            </a:pPr>
            <a:r>
              <a:rPr b="1" i="0" lang="en-US" sz="1500" u="none" cap="none" strike="noStrike">
                <a:solidFill>
                  <a:srgbClr val="8B5C78"/>
                </a:solidFill>
                <a:latin typeface="Arial"/>
                <a:ea typeface="Arial"/>
                <a:cs typeface="Arial"/>
                <a:sym typeface="Arial"/>
              </a:rPr>
              <a:t>De beweging van vandaag</a:t>
            </a:r>
            <a:endParaRPr b="0" i="0" sz="1500" u="none" cap="none" strike="noStrike">
              <a:solidFill>
                <a:schemeClr val="dk1"/>
              </a:solidFill>
              <a:latin typeface="Arial"/>
              <a:ea typeface="Arial"/>
              <a:cs typeface="Arial"/>
              <a:sym typeface="Arial"/>
            </a:endParaRPr>
          </a:p>
        </p:txBody>
      </p:sp>
      <p:sp>
        <p:nvSpPr>
          <p:cNvPr id="197" name="Google Shape;197;p5"/>
          <p:cNvSpPr/>
          <p:nvPr/>
        </p:nvSpPr>
        <p:spPr>
          <a:xfrm>
            <a:off x="914400" y="4553712"/>
            <a:ext cx="9875520" cy="256032"/>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2200"/>
              <a:buFont typeface="Arial"/>
              <a:buNone/>
            </a:pPr>
            <a:r>
              <a:rPr b="1" i="0" lang="en-US" sz="2200" u="none" cap="none" strike="noStrike">
                <a:solidFill>
                  <a:srgbClr val="0B2B46"/>
                </a:solidFill>
                <a:latin typeface="Arial"/>
                <a:ea typeface="Arial"/>
                <a:cs typeface="Arial"/>
                <a:sym typeface="Arial"/>
              </a:rPr>
              <a:t>KIJK  →  VERMOED  →  VRAAG  →  PROBEER  →  KIJK OPNIEUW</a:t>
            </a:r>
            <a:endParaRPr b="0" i="0" sz="2200" u="none" cap="none" strike="noStrike">
              <a:solidFill>
                <a:schemeClr val="dk1"/>
              </a:solidFill>
              <a:latin typeface="Arial"/>
              <a:ea typeface="Arial"/>
              <a:cs typeface="Arial"/>
              <a:sym typeface="Arial"/>
            </a:endParaRPr>
          </a:p>
        </p:txBody>
      </p:sp>
      <p:sp>
        <p:nvSpPr>
          <p:cNvPr id="198" name="Google Shape;198;p5"/>
          <p:cNvSpPr/>
          <p:nvPr/>
        </p:nvSpPr>
        <p:spPr>
          <a:xfrm>
            <a:off x="914400" y="5440680"/>
            <a:ext cx="10149840" cy="228600"/>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1600"/>
              <a:buFont typeface="Arial"/>
              <a:buNone/>
            </a:pPr>
            <a:r>
              <a:rPr b="1" i="0" lang="en-US" sz="1600" u="none" cap="none" strike="noStrike">
                <a:solidFill>
                  <a:srgbClr val="6F9671"/>
                </a:solidFill>
                <a:latin typeface="Arial"/>
                <a:ea typeface="Arial"/>
                <a:cs typeface="Arial"/>
                <a:sym typeface="Arial"/>
              </a:rPr>
              <a:t>Een pijler is een hypothese, geen label.</a:t>
            </a:r>
            <a:endParaRPr b="0" i="0" sz="1600" u="none" cap="none" strike="noStrike">
              <a:solidFill>
                <a:schemeClr val="dk1"/>
              </a:solidFill>
              <a:latin typeface="Arial"/>
              <a:ea typeface="Arial"/>
              <a:cs typeface="Arial"/>
              <a:sym typeface="Arial"/>
            </a:endParaRPr>
          </a:p>
        </p:txBody>
      </p:sp>
      <p:sp>
        <p:nvSpPr>
          <p:cNvPr id="199" name="Google Shape;199;p5"/>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Workshop Leerenergie | Studio Umoya</a:t>
            </a:r>
            <a:endParaRPr b="0" i="0" sz="750" u="none" cap="none" strike="noStrike">
              <a:solidFill>
                <a:schemeClr val="dk1"/>
              </a:solidFill>
              <a:latin typeface="Arial"/>
              <a:ea typeface="Arial"/>
              <a:cs typeface="Arial"/>
              <a:sym typeface="Arial"/>
            </a:endParaRPr>
          </a:p>
        </p:txBody>
      </p:sp>
      <p:sp>
        <p:nvSpPr>
          <p:cNvPr id="200" name="Google Shape;200;p5"/>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5</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205" name="Shape 205"/>
        <p:cNvGrpSpPr/>
        <p:nvPr/>
      </p:nvGrpSpPr>
      <p:grpSpPr>
        <a:xfrm>
          <a:off x="0" y="0"/>
          <a:ext cx="0" cy="0"/>
          <a:chOff x="0" y="0"/>
          <a:chExt cx="0" cy="0"/>
        </a:xfrm>
      </p:grpSpPr>
      <p:sp>
        <p:nvSpPr>
          <p:cNvPr id="206" name="Google Shape;206;p6"/>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Het Leerenergiemodel</a:t>
            </a:r>
            <a:endParaRPr b="0" i="0" sz="2900" u="none" cap="none" strike="noStrike">
              <a:solidFill>
                <a:schemeClr val="dk1"/>
              </a:solidFill>
              <a:latin typeface="Arial"/>
              <a:ea typeface="Arial"/>
              <a:cs typeface="Arial"/>
              <a:sym typeface="Arial"/>
            </a:endParaRPr>
          </a:p>
        </p:txBody>
      </p:sp>
      <p:sp>
        <p:nvSpPr>
          <p:cNvPr id="207" name="Google Shape;207;p6"/>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vijf pijlers en één vaste werkwijze</a:t>
            </a:r>
            <a:endParaRPr b="0" i="0" sz="1250" u="none" cap="none" strike="noStrike">
              <a:solidFill>
                <a:schemeClr val="dk1"/>
              </a:solidFill>
              <a:latin typeface="Arial"/>
              <a:ea typeface="Arial"/>
              <a:cs typeface="Arial"/>
              <a:sym typeface="Arial"/>
            </a:endParaRPr>
          </a:p>
        </p:txBody>
      </p:sp>
      <p:cxnSp>
        <p:nvCxnSpPr>
          <p:cNvPr id="208" name="Google Shape;208;p6"/>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209" name="Google Shape;209;p6"/>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pic>
        <p:nvPicPr>
          <p:cNvPr descr="/mnt/data/leerenergiemodel.png" id="210" name="Google Shape;210;p6"/>
          <p:cNvPicPr preferRelativeResize="0"/>
          <p:nvPr/>
        </p:nvPicPr>
        <p:blipFill rotWithShape="1">
          <a:blip r:embed="rId3">
            <a:alphaModFix/>
          </a:blip>
          <a:srcRect b="0" l="0" r="0" t="0"/>
          <a:stretch/>
        </p:blipFill>
        <p:spPr>
          <a:xfrm>
            <a:off x="800100" y="1078992"/>
            <a:ext cx="5120640" cy="5120640"/>
          </a:xfrm>
          <a:prstGeom prst="rect">
            <a:avLst/>
          </a:prstGeom>
          <a:noFill/>
          <a:ln>
            <a:noFill/>
          </a:ln>
        </p:spPr>
      </p:pic>
      <p:sp>
        <p:nvSpPr>
          <p:cNvPr id="211" name="Google Shape;211;p6"/>
          <p:cNvSpPr/>
          <p:nvPr/>
        </p:nvSpPr>
        <p:spPr>
          <a:xfrm>
            <a:off x="6583680" y="1207008"/>
            <a:ext cx="4480560" cy="694944"/>
          </a:xfrm>
          <a:prstGeom prst="roundRect">
            <a:avLst>
              <a:gd fmla="val 14474" name="adj"/>
            </a:avLst>
          </a:prstGeom>
          <a:solidFill>
            <a:srgbClr val="FBF1D9"/>
          </a:solidFill>
          <a:ln cap="flat" cmpd="sng" w="10150">
            <a:solidFill>
              <a:srgbClr val="E9B04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6"/>
          <p:cNvSpPr/>
          <p:nvPr/>
        </p:nvSpPr>
        <p:spPr>
          <a:xfrm>
            <a:off x="6812280" y="1316736"/>
            <a:ext cx="3931920" cy="16459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50"/>
              <a:buFont typeface="Arial"/>
              <a:buNone/>
            </a:pPr>
            <a:r>
              <a:rPr b="1" i="0" lang="en-US" sz="1550" u="none" cap="none" strike="noStrike">
                <a:solidFill>
                  <a:srgbClr val="0B2B46"/>
                </a:solidFill>
                <a:latin typeface="Arial"/>
                <a:ea typeface="Arial"/>
                <a:cs typeface="Arial"/>
                <a:sym typeface="Arial"/>
              </a:rPr>
              <a:t>Betekenis</a:t>
            </a:r>
            <a:endParaRPr b="0" i="0" sz="1550" u="none" cap="none" strike="noStrike">
              <a:solidFill>
                <a:schemeClr val="dk1"/>
              </a:solidFill>
              <a:latin typeface="Arial"/>
              <a:ea typeface="Arial"/>
              <a:cs typeface="Arial"/>
              <a:sym typeface="Arial"/>
            </a:endParaRPr>
          </a:p>
        </p:txBody>
      </p:sp>
      <p:sp>
        <p:nvSpPr>
          <p:cNvPr id="213" name="Google Shape;213;p6"/>
          <p:cNvSpPr/>
          <p:nvPr/>
        </p:nvSpPr>
        <p:spPr>
          <a:xfrm>
            <a:off x="6812280" y="1600200"/>
            <a:ext cx="3931920" cy="12801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30"/>
              <a:buFont typeface="Arial"/>
              <a:buNone/>
            </a:pPr>
            <a:r>
              <a:rPr b="1" i="0" lang="en-US" sz="1230" u="none" cap="none" strike="noStrike">
                <a:solidFill>
                  <a:srgbClr val="0B2B46"/>
                </a:solidFill>
                <a:latin typeface="Arial"/>
                <a:ea typeface="Arial"/>
                <a:cs typeface="Arial"/>
                <a:sym typeface="Arial"/>
              </a:rPr>
              <a:t>Waarom dit?</a:t>
            </a:r>
            <a:endParaRPr b="0" i="0" sz="1230" u="none" cap="none" strike="noStrike">
              <a:solidFill>
                <a:schemeClr val="dk1"/>
              </a:solidFill>
              <a:latin typeface="Arial"/>
              <a:ea typeface="Arial"/>
              <a:cs typeface="Arial"/>
              <a:sym typeface="Arial"/>
            </a:endParaRPr>
          </a:p>
        </p:txBody>
      </p:sp>
      <p:sp>
        <p:nvSpPr>
          <p:cNvPr id="214" name="Google Shape;214;p6"/>
          <p:cNvSpPr/>
          <p:nvPr/>
        </p:nvSpPr>
        <p:spPr>
          <a:xfrm>
            <a:off x="6583680" y="2011680"/>
            <a:ext cx="4480560" cy="694944"/>
          </a:xfrm>
          <a:prstGeom prst="roundRect">
            <a:avLst>
              <a:gd fmla="val 14474" name="adj"/>
            </a:avLst>
          </a:prstGeom>
          <a:solidFill>
            <a:srgbClr val="EBF1E7"/>
          </a:solidFill>
          <a:ln cap="flat" cmpd="sng" w="10150">
            <a:solidFill>
              <a:srgbClr val="9CB18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p:nvPr/>
        </p:nvSpPr>
        <p:spPr>
          <a:xfrm>
            <a:off x="6812280" y="2121408"/>
            <a:ext cx="3931920" cy="16459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50"/>
              <a:buFont typeface="Arial"/>
              <a:buNone/>
            </a:pPr>
            <a:r>
              <a:rPr b="1" i="0" lang="en-US" sz="1550" u="none" cap="none" strike="noStrike">
                <a:solidFill>
                  <a:srgbClr val="0B2B46"/>
                </a:solidFill>
                <a:latin typeface="Arial"/>
                <a:ea typeface="Arial"/>
                <a:cs typeface="Arial"/>
                <a:sym typeface="Arial"/>
              </a:rPr>
              <a:t>Autonomie</a:t>
            </a:r>
            <a:endParaRPr b="0" i="0" sz="1550" u="none" cap="none" strike="noStrike">
              <a:solidFill>
                <a:schemeClr val="dk1"/>
              </a:solidFill>
              <a:latin typeface="Arial"/>
              <a:ea typeface="Arial"/>
              <a:cs typeface="Arial"/>
              <a:sym typeface="Arial"/>
            </a:endParaRPr>
          </a:p>
        </p:txBody>
      </p:sp>
      <p:sp>
        <p:nvSpPr>
          <p:cNvPr id="216" name="Google Shape;216;p6"/>
          <p:cNvSpPr/>
          <p:nvPr/>
        </p:nvSpPr>
        <p:spPr>
          <a:xfrm>
            <a:off x="6812280" y="2404872"/>
            <a:ext cx="3931920" cy="12801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30"/>
              <a:buFont typeface="Arial"/>
              <a:buNone/>
            </a:pPr>
            <a:r>
              <a:rPr b="1" i="0" lang="en-US" sz="1230" u="none" cap="none" strike="noStrike">
                <a:solidFill>
                  <a:srgbClr val="0B2B46"/>
                </a:solidFill>
                <a:latin typeface="Arial"/>
                <a:ea typeface="Arial"/>
                <a:cs typeface="Arial"/>
                <a:sym typeface="Arial"/>
              </a:rPr>
              <a:t>Wat kan ik kiezen?</a:t>
            </a:r>
            <a:endParaRPr b="0" i="0" sz="1230" u="none" cap="none" strike="noStrike">
              <a:solidFill>
                <a:schemeClr val="dk1"/>
              </a:solidFill>
              <a:latin typeface="Arial"/>
              <a:ea typeface="Arial"/>
              <a:cs typeface="Arial"/>
              <a:sym typeface="Arial"/>
            </a:endParaRPr>
          </a:p>
        </p:txBody>
      </p:sp>
      <p:sp>
        <p:nvSpPr>
          <p:cNvPr id="217" name="Google Shape;217;p6"/>
          <p:cNvSpPr/>
          <p:nvPr/>
        </p:nvSpPr>
        <p:spPr>
          <a:xfrm>
            <a:off x="6583680" y="2816352"/>
            <a:ext cx="4480560" cy="694944"/>
          </a:xfrm>
          <a:prstGeom prst="roundRect">
            <a:avLst>
              <a:gd fmla="val 14474" name="adj"/>
            </a:avLst>
          </a:prstGeom>
          <a:solidFill>
            <a:srgbClr val="E8F1F4"/>
          </a:solidFill>
          <a:ln cap="flat" cmpd="sng" w="10150">
            <a:solidFill>
              <a:srgbClr val="7FA8B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6"/>
          <p:cNvSpPr/>
          <p:nvPr/>
        </p:nvSpPr>
        <p:spPr>
          <a:xfrm>
            <a:off x="6812280" y="2926080"/>
            <a:ext cx="3931920" cy="16459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50"/>
              <a:buFont typeface="Arial"/>
              <a:buNone/>
            </a:pPr>
            <a:r>
              <a:rPr b="1" i="0" lang="en-US" sz="1550" u="none" cap="none" strike="noStrike">
                <a:solidFill>
                  <a:srgbClr val="0B2B46"/>
                </a:solidFill>
                <a:latin typeface="Arial"/>
                <a:ea typeface="Arial"/>
                <a:cs typeface="Arial"/>
                <a:sym typeface="Arial"/>
              </a:rPr>
              <a:t>Competentie</a:t>
            </a:r>
            <a:endParaRPr b="0" i="0" sz="1550" u="none" cap="none" strike="noStrike">
              <a:solidFill>
                <a:schemeClr val="dk1"/>
              </a:solidFill>
              <a:latin typeface="Arial"/>
              <a:ea typeface="Arial"/>
              <a:cs typeface="Arial"/>
              <a:sym typeface="Arial"/>
            </a:endParaRPr>
          </a:p>
        </p:txBody>
      </p:sp>
      <p:sp>
        <p:nvSpPr>
          <p:cNvPr id="219" name="Google Shape;219;p6"/>
          <p:cNvSpPr/>
          <p:nvPr/>
        </p:nvSpPr>
        <p:spPr>
          <a:xfrm>
            <a:off x="6812280" y="3209544"/>
            <a:ext cx="3931920" cy="12801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30"/>
              <a:buFont typeface="Arial"/>
              <a:buNone/>
            </a:pPr>
            <a:r>
              <a:rPr b="1" i="0" lang="en-US" sz="1230" u="none" cap="none" strike="noStrike">
                <a:solidFill>
                  <a:srgbClr val="0B2B46"/>
                </a:solidFill>
                <a:latin typeface="Arial"/>
                <a:ea typeface="Arial"/>
                <a:cs typeface="Arial"/>
                <a:sym typeface="Arial"/>
              </a:rPr>
              <a:t>Wat lukt wél?</a:t>
            </a:r>
            <a:endParaRPr b="0" i="0" sz="1230" u="none" cap="none" strike="noStrike">
              <a:solidFill>
                <a:schemeClr val="dk1"/>
              </a:solidFill>
              <a:latin typeface="Arial"/>
              <a:ea typeface="Arial"/>
              <a:cs typeface="Arial"/>
              <a:sym typeface="Arial"/>
            </a:endParaRPr>
          </a:p>
        </p:txBody>
      </p:sp>
      <p:sp>
        <p:nvSpPr>
          <p:cNvPr id="220" name="Google Shape;220;p6"/>
          <p:cNvSpPr/>
          <p:nvPr/>
        </p:nvSpPr>
        <p:spPr>
          <a:xfrm>
            <a:off x="6583680" y="3621024"/>
            <a:ext cx="4480560" cy="694944"/>
          </a:xfrm>
          <a:prstGeom prst="roundRect">
            <a:avLst>
              <a:gd fmla="val 14474" name="adj"/>
            </a:avLst>
          </a:prstGeom>
          <a:solidFill>
            <a:srgbClr val="F2E9EF"/>
          </a:solidFill>
          <a:ln cap="flat" cmpd="sng" w="10150">
            <a:solidFill>
              <a:srgbClr val="A77B8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6"/>
          <p:cNvSpPr/>
          <p:nvPr/>
        </p:nvSpPr>
        <p:spPr>
          <a:xfrm>
            <a:off x="6812280" y="3730752"/>
            <a:ext cx="3931920" cy="16459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50"/>
              <a:buFont typeface="Arial"/>
              <a:buNone/>
            </a:pPr>
            <a:r>
              <a:rPr b="1" i="0" lang="en-US" sz="1550" u="none" cap="none" strike="noStrike">
                <a:solidFill>
                  <a:srgbClr val="0B2B46"/>
                </a:solidFill>
                <a:latin typeface="Arial"/>
                <a:ea typeface="Arial"/>
                <a:cs typeface="Arial"/>
                <a:sym typeface="Arial"/>
              </a:rPr>
              <a:t>Relatie</a:t>
            </a:r>
            <a:endParaRPr b="0" i="0" sz="1550" u="none" cap="none" strike="noStrike">
              <a:solidFill>
                <a:schemeClr val="dk1"/>
              </a:solidFill>
              <a:latin typeface="Arial"/>
              <a:ea typeface="Arial"/>
              <a:cs typeface="Arial"/>
              <a:sym typeface="Arial"/>
            </a:endParaRPr>
          </a:p>
        </p:txBody>
      </p:sp>
      <p:sp>
        <p:nvSpPr>
          <p:cNvPr id="222" name="Google Shape;222;p6"/>
          <p:cNvSpPr/>
          <p:nvPr/>
        </p:nvSpPr>
        <p:spPr>
          <a:xfrm>
            <a:off x="6812280" y="4014216"/>
            <a:ext cx="3931920" cy="12801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30"/>
              <a:buFont typeface="Arial"/>
              <a:buNone/>
            </a:pPr>
            <a:r>
              <a:rPr b="1" i="0" lang="en-US" sz="1230" u="none" cap="none" strike="noStrike">
                <a:solidFill>
                  <a:srgbClr val="0B2B46"/>
                </a:solidFill>
                <a:latin typeface="Arial"/>
                <a:ea typeface="Arial"/>
                <a:cs typeface="Arial"/>
                <a:sym typeface="Arial"/>
              </a:rPr>
              <a:t>Bij wie hoor ik?</a:t>
            </a:r>
            <a:endParaRPr b="0" i="0" sz="1230" u="none" cap="none" strike="noStrike">
              <a:solidFill>
                <a:schemeClr val="dk1"/>
              </a:solidFill>
              <a:latin typeface="Arial"/>
              <a:ea typeface="Arial"/>
              <a:cs typeface="Arial"/>
              <a:sym typeface="Arial"/>
            </a:endParaRPr>
          </a:p>
        </p:txBody>
      </p:sp>
      <p:sp>
        <p:nvSpPr>
          <p:cNvPr id="223" name="Google Shape;223;p6"/>
          <p:cNvSpPr/>
          <p:nvPr/>
        </p:nvSpPr>
        <p:spPr>
          <a:xfrm>
            <a:off x="6583680" y="4425696"/>
            <a:ext cx="4480560" cy="694944"/>
          </a:xfrm>
          <a:prstGeom prst="roundRect">
            <a:avLst>
              <a:gd fmla="val 14474" name="adj"/>
            </a:avLst>
          </a:prstGeom>
          <a:solidFill>
            <a:srgbClr val="F8ECE8"/>
          </a:solidFill>
          <a:ln cap="flat" cmpd="sng" w="10150">
            <a:solidFill>
              <a:srgbClr val="E3A08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6"/>
          <p:cNvSpPr/>
          <p:nvPr/>
        </p:nvSpPr>
        <p:spPr>
          <a:xfrm>
            <a:off x="6812280" y="4535424"/>
            <a:ext cx="3931920" cy="16459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50"/>
              <a:buFont typeface="Arial"/>
              <a:buNone/>
            </a:pPr>
            <a:r>
              <a:rPr b="1" i="0" lang="en-US" sz="1550" u="none" cap="none" strike="noStrike">
                <a:solidFill>
                  <a:srgbClr val="0B2B46"/>
                </a:solidFill>
                <a:latin typeface="Arial"/>
                <a:ea typeface="Arial"/>
                <a:cs typeface="Arial"/>
                <a:sym typeface="Arial"/>
              </a:rPr>
              <a:t>Energie &amp; herstel</a:t>
            </a:r>
            <a:endParaRPr b="0" i="0" sz="1550" u="none" cap="none" strike="noStrike">
              <a:solidFill>
                <a:schemeClr val="dk1"/>
              </a:solidFill>
              <a:latin typeface="Arial"/>
              <a:ea typeface="Arial"/>
              <a:cs typeface="Arial"/>
              <a:sym typeface="Arial"/>
            </a:endParaRPr>
          </a:p>
        </p:txBody>
      </p:sp>
      <p:sp>
        <p:nvSpPr>
          <p:cNvPr id="225" name="Google Shape;225;p6"/>
          <p:cNvSpPr/>
          <p:nvPr/>
        </p:nvSpPr>
        <p:spPr>
          <a:xfrm>
            <a:off x="6812280" y="4818888"/>
            <a:ext cx="3931920" cy="128016"/>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230"/>
              <a:buFont typeface="Arial"/>
              <a:buNone/>
            </a:pPr>
            <a:r>
              <a:rPr b="1" i="0" lang="en-US" sz="1230" u="none" cap="none" strike="noStrike">
                <a:solidFill>
                  <a:srgbClr val="0B2B46"/>
                </a:solidFill>
                <a:latin typeface="Arial"/>
                <a:ea typeface="Arial"/>
                <a:cs typeface="Arial"/>
                <a:sym typeface="Arial"/>
              </a:rPr>
              <a:t>Wat heb ik nu nodig?</a:t>
            </a:r>
            <a:endParaRPr b="0" i="0" sz="1230" u="none" cap="none" strike="noStrike">
              <a:solidFill>
                <a:schemeClr val="dk1"/>
              </a:solidFill>
              <a:latin typeface="Arial"/>
              <a:ea typeface="Arial"/>
              <a:cs typeface="Arial"/>
              <a:sym typeface="Arial"/>
            </a:endParaRPr>
          </a:p>
        </p:txBody>
      </p:sp>
      <p:sp>
        <p:nvSpPr>
          <p:cNvPr id="226" name="Google Shape;226;p6"/>
          <p:cNvSpPr/>
          <p:nvPr/>
        </p:nvSpPr>
        <p:spPr>
          <a:xfrm>
            <a:off x="6629400" y="5440680"/>
            <a:ext cx="4480560" cy="53035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600"/>
              <a:buFont typeface="Arial"/>
              <a:buNone/>
            </a:pPr>
            <a:r>
              <a:rPr b="1" i="0" lang="en-US" sz="1600" u="none" cap="none" strike="noStrike">
                <a:solidFill>
                  <a:srgbClr val="0B2B46"/>
                </a:solidFill>
                <a:latin typeface="Arial"/>
                <a:ea typeface="Arial"/>
                <a:cs typeface="Arial"/>
                <a:sym typeface="Arial"/>
              </a:rPr>
              <a:t>Gebruik de pijlers niet als checklist voor een perfecte les, maar als lens om één volgende pedagogische stap te kiezen.</a:t>
            </a:r>
            <a:endParaRPr b="0" i="0" sz="1600" u="none" cap="none" strike="noStrike">
              <a:solidFill>
                <a:schemeClr val="dk1"/>
              </a:solidFill>
              <a:latin typeface="Arial"/>
              <a:ea typeface="Arial"/>
              <a:cs typeface="Arial"/>
              <a:sym typeface="Arial"/>
            </a:endParaRPr>
          </a:p>
        </p:txBody>
      </p:sp>
      <p:sp>
        <p:nvSpPr>
          <p:cNvPr id="227" name="Google Shape;227;p6"/>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Model</a:t>
            </a:r>
            <a:endParaRPr b="0" i="0" sz="750" u="none" cap="none" strike="noStrike">
              <a:solidFill>
                <a:schemeClr val="dk1"/>
              </a:solidFill>
              <a:latin typeface="Arial"/>
              <a:ea typeface="Arial"/>
              <a:cs typeface="Arial"/>
              <a:sym typeface="Arial"/>
            </a:endParaRPr>
          </a:p>
        </p:txBody>
      </p:sp>
      <p:sp>
        <p:nvSpPr>
          <p:cNvPr id="228" name="Google Shape;228;p6"/>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6</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9EF"/>
        </a:solidFill>
      </p:bgPr>
    </p:bg>
    <p:spTree>
      <p:nvGrpSpPr>
        <p:cNvPr id="233" name="Shape 233"/>
        <p:cNvGrpSpPr/>
        <p:nvPr/>
      </p:nvGrpSpPr>
      <p:grpSpPr>
        <a:xfrm>
          <a:off x="0" y="0"/>
          <a:ext cx="0" cy="0"/>
          <a:chOff x="0" y="0"/>
          <a:chExt cx="0" cy="0"/>
        </a:xfrm>
      </p:grpSpPr>
      <p:sp>
        <p:nvSpPr>
          <p:cNvPr id="234" name="Google Shape;234;h6cff5c43ee950c2c_0_25"/>
          <p:cNvSpPr txBox="1"/>
          <p:nvPr/>
        </p:nvSpPr>
        <p:spPr>
          <a:xfrm>
            <a:off x="1321500" y="227350"/>
            <a:ext cx="10990500" cy="1954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t>Ik lees een uitspraak van een student voor. </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rPr lang="en-US" sz="2300"/>
              <a:t>Loop naar de pijler die jij als eerste zou willen onderzoeken bij deze uitspraak. </a:t>
            </a:r>
            <a:endParaRPr sz="2300"/>
          </a:p>
          <a:p>
            <a:pPr indent="0" lvl="0" marL="0" rtl="0" algn="l">
              <a:spcBef>
                <a:spcPts val="0"/>
              </a:spcBef>
              <a:spcAft>
                <a:spcPts val="0"/>
              </a:spcAft>
              <a:buNone/>
            </a:pPr>
            <a:r>
              <a:t/>
            </a:r>
            <a:endParaRPr sz="2300"/>
          </a:p>
          <a:p>
            <a:pPr indent="0" lvl="0" marL="0" rtl="0" algn="l">
              <a:spcBef>
                <a:spcPts val="0"/>
              </a:spcBef>
              <a:spcAft>
                <a:spcPts val="0"/>
              </a:spcAft>
              <a:buNone/>
            </a:pPr>
            <a:r>
              <a:rPr lang="en-US" sz="2300"/>
              <a:t>Je keuze is een vermoeden. We zijn vooral  benieuwd wat je nog wilt/moet weten.</a:t>
            </a:r>
            <a:endParaRPr sz="2300"/>
          </a:p>
        </p:txBody>
      </p:sp>
      <p:pic>
        <p:nvPicPr>
          <p:cNvPr descr="Serious college student in headphones listening to music while reading his notes (Provided by Getty Images)" id="235" name="Google Shape;235;h6cff5c43ee950c2c_0_25"/>
          <p:cNvPicPr preferRelativeResize="0"/>
          <p:nvPr/>
        </p:nvPicPr>
        <p:blipFill>
          <a:blip r:embed="rId3">
            <a:alphaModFix/>
          </a:blip>
          <a:stretch>
            <a:fillRect/>
          </a:stretch>
        </p:blipFill>
        <p:spPr>
          <a:xfrm>
            <a:off x="9001450" y="2259588"/>
            <a:ext cx="3064852" cy="4598400"/>
          </a:xfrm>
          <a:prstGeom prst="rect">
            <a:avLst/>
          </a:prstGeom>
          <a:noFill/>
          <a:ln>
            <a:noFill/>
          </a:ln>
        </p:spPr>
      </p:pic>
      <p:pic>
        <p:nvPicPr>
          <p:cNvPr descr="/mnt/data/leerenergiemodel.png" id="236" name="Google Shape;236;h6cff5c43ee950c2c_0_25"/>
          <p:cNvPicPr preferRelativeResize="0"/>
          <p:nvPr/>
        </p:nvPicPr>
        <p:blipFill rotWithShape="1">
          <a:blip r:embed="rId4">
            <a:alphaModFix/>
          </a:blip>
          <a:srcRect b="0" l="0" r="0" t="0"/>
          <a:stretch/>
        </p:blipFill>
        <p:spPr>
          <a:xfrm>
            <a:off x="269150" y="2416924"/>
            <a:ext cx="3952574" cy="39525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DAC9"/>
        </a:solidFill>
      </p:bgPr>
    </p:bg>
    <p:spTree>
      <p:nvGrpSpPr>
        <p:cNvPr id="241" name="Shape 241"/>
        <p:cNvGrpSpPr/>
        <p:nvPr/>
      </p:nvGrpSpPr>
      <p:grpSpPr>
        <a:xfrm>
          <a:off x="0" y="0"/>
          <a:ext cx="0" cy="0"/>
          <a:chOff x="0" y="0"/>
          <a:chExt cx="0" cy="0"/>
        </a:xfrm>
      </p:grpSpPr>
      <p:sp>
        <p:nvSpPr>
          <p:cNvPr id="242" name="Google Shape;242;h6cff5c43ee950c2c_0_34"/>
          <p:cNvSpPr txBox="1"/>
          <p:nvPr/>
        </p:nvSpPr>
        <p:spPr>
          <a:xfrm>
            <a:off x="1818850" y="2373050"/>
            <a:ext cx="90261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900"/>
              <a:t>“Op stage doe ik dit toch heel anders. Wat heb ik dan aan deze opdracht?”</a:t>
            </a:r>
            <a:endParaRPr sz="3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DAC9"/>
        </a:solidFill>
      </p:bgPr>
    </p:bg>
    <p:spTree>
      <p:nvGrpSpPr>
        <p:cNvPr id="247" name="Shape 247"/>
        <p:cNvGrpSpPr/>
        <p:nvPr/>
      </p:nvGrpSpPr>
      <p:grpSpPr>
        <a:xfrm>
          <a:off x="0" y="0"/>
          <a:ext cx="0" cy="0"/>
          <a:chOff x="0" y="0"/>
          <a:chExt cx="0" cy="0"/>
        </a:xfrm>
      </p:grpSpPr>
      <p:sp>
        <p:nvSpPr>
          <p:cNvPr id="248" name="Google Shape;248;h6cff5c43ee950c2c_0_41"/>
          <p:cNvSpPr txBox="1"/>
          <p:nvPr/>
        </p:nvSpPr>
        <p:spPr>
          <a:xfrm>
            <a:off x="1818850" y="2373050"/>
            <a:ext cx="90261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900"/>
              <a:t>“Die anderen werken toch altijd samen. Ik doe het wel alleen.”</a:t>
            </a:r>
            <a:endParaRPr sz="39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DAC9"/>
        </a:solidFill>
      </p:bgPr>
    </p:bg>
    <p:spTree>
      <p:nvGrpSpPr>
        <p:cNvPr id="253" name="Shape 253"/>
        <p:cNvGrpSpPr/>
        <p:nvPr/>
      </p:nvGrpSpPr>
      <p:grpSpPr>
        <a:xfrm>
          <a:off x="0" y="0"/>
          <a:ext cx="0" cy="0"/>
          <a:chOff x="0" y="0"/>
          <a:chExt cx="0" cy="0"/>
        </a:xfrm>
      </p:grpSpPr>
      <p:sp>
        <p:nvSpPr>
          <p:cNvPr id="254" name="Google Shape;254;h6cff5c43ee950c2c_0_47"/>
          <p:cNvSpPr txBox="1"/>
          <p:nvPr/>
        </p:nvSpPr>
        <p:spPr>
          <a:xfrm>
            <a:off x="1818850" y="2373050"/>
            <a:ext cx="90261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900"/>
              <a:t>“Ik heb de opdracht nu drie keer gelezen, maar er komt gewoon niets binnen.”</a:t>
            </a:r>
            <a:endParaRPr sz="3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DAC9"/>
        </a:solidFill>
      </p:bgPr>
    </p:bg>
    <p:spTree>
      <p:nvGrpSpPr>
        <p:cNvPr id="259" name="Shape 259"/>
        <p:cNvGrpSpPr/>
        <p:nvPr/>
      </p:nvGrpSpPr>
      <p:grpSpPr>
        <a:xfrm>
          <a:off x="0" y="0"/>
          <a:ext cx="0" cy="0"/>
          <a:chOff x="0" y="0"/>
          <a:chExt cx="0" cy="0"/>
        </a:xfrm>
      </p:grpSpPr>
      <p:sp>
        <p:nvSpPr>
          <p:cNvPr id="260" name="Google Shape;260;h6cff5c43ee950c2c_0_53"/>
          <p:cNvSpPr txBox="1"/>
          <p:nvPr/>
        </p:nvSpPr>
        <p:spPr>
          <a:xfrm>
            <a:off x="1818850" y="2373050"/>
            <a:ext cx="90261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900"/>
              <a:t>“Ik mag zelf de opdrachten kiezen, maar ik weet niet waar ik moet beginnen.”</a:t>
            </a:r>
            <a:endParaRPr sz="39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DAC9"/>
        </a:solidFill>
      </p:bgPr>
    </p:bg>
    <p:spTree>
      <p:nvGrpSpPr>
        <p:cNvPr id="265" name="Shape 265"/>
        <p:cNvGrpSpPr/>
        <p:nvPr/>
      </p:nvGrpSpPr>
      <p:grpSpPr>
        <a:xfrm>
          <a:off x="0" y="0"/>
          <a:ext cx="0" cy="0"/>
          <a:chOff x="0" y="0"/>
          <a:chExt cx="0" cy="0"/>
        </a:xfrm>
      </p:grpSpPr>
      <p:sp>
        <p:nvSpPr>
          <p:cNvPr id="266" name="Google Shape;266;h6cff5c43ee950c2c_0_59"/>
          <p:cNvSpPr txBox="1"/>
          <p:nvPr/>
        </p:nvSpPr>
        <p:spPr>
          <a:xfrm>
            <a:off x="1818850" y="2373050"/>
            <a:ext cx="9026100" cy="1385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900"/>
              <a:t>“Vorige keer dacht ik ook dat ik het goed deed. Toen was het weer fout.”</a:t>
            </a:r>
            <a:endParaRPr sz="3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271" name="Shape 271"/>
        <p:cNvGrpSpPr/>
        <p:nvPr/>
      </p:nvGrpSpPr>
      <p:grpSpPr>
        <a:xfrm>
          <a:off x="0" y="0"/>
          <a:ext cx="0" cy="0"/>
          <a:chOff x="0" y="0"/>
          <a:chExt cx="0" cy="0"/>
        </a:xfrm>
      </p:grpSpPr>
      <p:pic>
        <p:nvPicPr>
          <p:cNvPr descr="/mnt/data/slide_assets/crops/classTired_169.jpg" id="272" name="Google Shape;272;p8"/>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273" name="Google Shape;273;p8"/>
          <p:cNvSpPr/>
          <p:nvPr/>
        </p:nvSpPr>
        <p:spPr>
          <a:xfrm>
            <a:off x="731520" y="594360"/>
            <a:ext cx="5394960" cy="5349240"/>
          </a:xfrm>
          <a:prstGeom prst="roundRect">
            <a:avLst>
              <a:gd fmla="val 2564" name="adj"/>
            </a:avLst>
          </a:prstGeom>
          <a:solidFill>
            <a:srgbClr val="FBF6EE"/>
          </a:solidFill>
          <a:ln cap="flat" cmpd="sng" w="10150">
            <a:solidFill>
              <a:srgbClr val="EADCC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8"/>
          <p:cNvSpPr/>
          <p:nvPr/>
        </p:nvSpPr>
        <p:spPr>
          <a:xfrm>
            <a:off x="1005840" y="868680"/>
            <a:ext cx="4114800"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800"/>
              <a:buFont typeface="Georgia"/>
              <a:buNone/>
            </a:pPr>
            <a:r>
              <a:rPr b="1" i="0" lang="en-US" sz="2800" u="none" cap="none" strike="noStrike">
                <a:solidFill>
                  <a:srgbClr val="0B2B46"/>
                </a:solidFill>
                <a:latin typeface="Georgia"/>
                <a:ea typeface="Georgia"/>
                <a:cs typeface="Georgia"/>
                <a:sym typeface="Georgia"/>
              </a:rPr>
              <a:t>Casus</a:t>
            </a:r>
            <a:endParaRPr b="0" i="0" sz="2800" u="none" cap="none" strike="noStrike">
              <a:solidFill>
                <a:schemeClr val="dk1"/>
              </a:solidFill>
              <a:latin typeface="Arial"/>
              <a:ea typeface="Arial"/>
              <a:cs typeface="Arial"/>
              <a:sym typeface="Arial"/>
            </a:endParaRPr>
          </a:p>
        </p:txBody>
      </p:sp>
      <p:sp>
        <p:nvSpPr>
          <p:cNvPr id="275" name="Google Shape;275;p8"/>
          <p:cNvSpPr/>
          <p:nvPr/>
        </p:nvSpPr>
        <p:spPr>
          <a:xfrm>
            <a:off x="1024128" y="1389888"/>
            <a:ext cx="4389120" cy="292608"/>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2400"/>
              <a:buFont typeface="Arial"/>
              <a:buNone/>
            </a:pPr>
            <a:r>
              <a:rPr b="1" i="0" lang="en-US" sz="2400" u="none" cap="none" strike="noStrike">
                <a:solidFill>
                  <a:srgbClr val="8B5C78"/>
                </a:solidFill>
                <a:latin typeface="Arial"/>
                <a:ea typeface="Arial"/>
                <a:cs typeface="Arial"/>
                <a:sym typeface="Arial"/>
              </a:rPr>
              <a:t>Sam begint niet</a:t>
            </a:r>
            <a:endParaRPr b="0" i="0" sz="2400" u="none" cap="none" strike="noStrike">
              <a:solidFill>
                <a:schemeClr val="dk1"/>
              </a:solidFill>
              <a:latin typeface="Arial"/>
              <a:ea typeface="Arial"/>
              <a:cs typeface="Arial"/>
              <a:sym typeface="Arial"/>
            </a:endParaRPr>
          </a:p>
        </p:txBody>
      </p:sp>
      <p:sp>
        <p:nvSpPr>
          <p:cNvPr id="276" name="Google Shape;276;p8"/>
          <p:cNvSpPr/>
          <p:nvPr/>
        </p:nvSpPr>
        <p:spPr>
          <a:xfrm>
            <a:off x="1033272" y="1920240"/>
            <a:ext cx="4572000" cy="224028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Sam komt binnen, legt zijn tas neer en doet niets.</a:t>
            </a:r>
            <a:endParaRPr b="0" i="0" sz="21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Na tien minuten is de laptop nog niet open.</a:t>
            </a:r>
            <a:endParaRPr b="0" i="0" sz="21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Op je vraag of hij gaat beginnen zegt hij: “Ja, zo.”</a:t>
            </a:r>
            <a:endParaRPr b="0" i="0" sz="21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Vijf minuten later zit hij op zijn telefoon.</a:t>
            </a:r>
            <a:endParaRPr b="0" i="0" sz="2100" u="none" cap="none" strike="noStrike">
              <a:solidFill>
                <a:schemeClr val="dk1"/>
              </a:solidFill>
              <a:latin typeface="Arial"/>
              <a:ea typeface="Arial"/>
              <a:cs typeface="Arial"/>
              <a:sym typeface="Arial"/>
            </a:endParaRPr>
          </a:p>
        </p:txBody>
      </p:sp>
      <p:sp>
        <p:nvSpPr>
          <p:cNvPr id="277" name="Google Shape;277;p8"/>
          <p:cNvSpPr/>
          <p:nvPr/>
        </p:nvSpPr>
        <p:spPr>
          <a:xfrm>
            <a:off x="1005840" y="4736592"/>
            <a:ext cx="4526280" cy="685800"/>
          </a:xfrm>
          <a:prstGeom prst="roundRect">
            <a:avLst>
              <a:gd fmla="val 20000"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8"/>
          <p:cNvSpPr/>
          <p:nvPr/>
        </p:nvSpPr>
        <p:spPr>
          <a:xfrm>
            <a:off x="1207008" y="4919472"/>
            <a:ext cx="420624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F9671"/>
              </a:buClr>
              <a:buSzPts val="1800"/>
              <a:buFont typeface="Arial"/>
              <a:buNone/>
            </a:pPr>
            <a:r>
              <a:rPr b="1" i="0" lang="en-US" sz="1800" u="none" cap="none" strike="noStrike">
                <a:solidFill>
                  <a:srgbClr val="6F9671"/>
                </a:solidFill>
                <a:latin typeface="Arial"/>
                <a:ea typeface="Arial"/>
                <a:cs typeface="Arial"/>
                <a:sym typeface="Arial"/>
              </a:rPr>
              <a:t>Eerste reflex: wat denk je automatisch?</a:t>
            </a:r>
            <a:endParaRPr b="0" i="0" sz="1800" u="none" cap="none" strike="noStrike">
              <a:solidFill>
                <a:schemeClr val="dk1"/>
              </a:solidFill>
              <a:latin typeface="Arial"/>
              <a:ea typeface="Arial"/>
              <a:cs typeface="Arial"/>
              <a:sym typeface="Arial"/>
            </a:endParaRPr>
          </a:p>
        </p:txBody>
      </p:sp>
      <p:sp>
        <p:nvSpPr>
          <p:cNvPr id="279" name="Google Shape;279;p8"/>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Casus</a:t>
            </a:r>
            <a:endParaRPr b="0" i="0" sz="750" u="none" cap="none" strike="noStrike">
              <a:solidFill>
                <a:schemeClr val="dk1"/>
              </a:solidFill>
              <a:latin typeface="Arial"/>
              <a:ea typeface="Arial"/>
              <a:cs typeface="Arial"/>
              <a:sym typeface="Arial"/>
            </a:endParaRPr>
          </a:p>
        </p:txBody>
      </p:sp>
      <p:sp>
        <p:nvSpPr>
          <p:cNvPr id="280" name="Google Shape;280;p8"/>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8</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285" name="Shape 285"/>
        <p:cNvGrpSpPr/>
        <p:nvPr/>
      </p:nvGrpSpPr>
      <p:grpSpPr>
        <a:xfrm>
          <a:off x="0" y="0"/>
          <a:ext cx="0" cy="0"/>
          <a:chOff x="0" y="0"/>
          <a:chExt cx="0" cy="0"/>
        </a:xfrm>
      </p:grpSpPr>
      <p:sp>
        <p:nvSpPr>
          <p:cNvPr id="286" name="Google Shape;286;p7"/>
          <p:cNvSpPr/>
          <p:nvPr/>
        </p:nvSpPr>
        <p:spPr>
          <a:xfrm>
            <a:off x="502920" y="347472"/>
            <a:ext cx="5394960" cy="41148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Werkvorm 1 | De vijf lenzen</a:t>
            </a:r>
            <a:endParaRPr b="0" i="0" sz="2900" u="none" cap="none" strike="noStrike">
              <a:solidFill>
                <a:schemeClr val="dk1"/>
              </a:solidFill>
              <a:latin typeface="Arial"/>
              <a:ea typeface="Arial"/>
              <a:cs typeface="Arial"/>
              <a:sym typeface="Arial"/>
            </a:endParaRPr>
          </a:p>
        </p:txBody>
      </p:sp>
      <p:sp>
        <p:nvSpPr>
          <p:cNvPr id="287" name="Google Shape;287;p7"/>
          <p:cNvSpPr/>
          <p:nvPr/>
        </p:nvSpPr>
        <p:spPr>
          <a:xfrm>
            <a:off x="530352" y="822960"/>
            <a:ext cx="5394960" cy="22860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snel oefenen met kijken zonder meteen te verklaren</a:t>
            </a:r>
            <a:endParaRPr b="0" i="0" sz="1250" u="none" cap="none" strike="noStrike">
              <a:solidFill>
                <a:schemeClr val="dk1"/>
              </a:solidFill>
              <a:latin typeface="Arial"/>
              <a:ea typeface="Arial"/>
              <a:cs typeface="Arial"/>
              <a:sym typeface="Arial"/>
            </a:endParaRPr>
          </a:p>
        </p:txBody>
      </p:sp>
      <p:cxnSp>
        <p:nvCxnSpPr>
          <p:cNvPr id="288" name="Google Shape;288;p7"/>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289" name="Google Shape;289;p7"/>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pic>
        <p:nvPicPr>
          <p:cNvPr descr="/mnt/data/slide_assets/crops/hands_right_dark.jpg" id="290" name="Google Shape;290;p7"/>
          <p:cNvPicPr preferRelativeResize="0"/>
          <p:nvPr/>
        </p:nvPicPr>
        <p:blipFill rotWithShape="1">
          <a:blip r:embed="rId3">
            <a:alphaModFix/>
          </a:blip>
          <a:srcRect b="0" l="0" r="0" t="0"/>
          <a:stretch/>
        </p:blipFill>
        <p:spPr>
          <a:xfrm>
            <a:off x="6492240" y="0"/>
            <a:ext cx="5696712" cy="6858000"/>
          </a:xfrm>
          <a:prstGeom prst="rect">
            <a:avLst/>
          </a:prstGeom>
          <a:noFill/>
          <a:ln>
            <a:noFill/>
          </a:ln>
        </p:spPr>
      </p:pic>
      <p:sp>
        <p:nvSpPr>
          <p:cNvPr id="291" name="Google Shape;291;p7"/>
          <p:cNvSpPr/>
          <p:nvPr/>
        </p:nvSpPr>
        <p:spPr>
          <a:xfrm>
            <a:off x="530350" y="1619675"/>
            <a:ext cx="5120700" cy="5046300"/>
          </a:xfrm>
          <a:prstGeom prst="roundRect">
            <a:avLst>
              <a:gd fmla="val 3571"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381000" marR="381000" rtl="0" algn="l">
              <a:lnSpc>
                <a:spcPct val="115000"/>
              </a:lnSpc>
              <a:spcBef>
                <a:spcPts val="1200"/>
              </a:spcBef>
              <a:spcAft>
                <a:spcPts val="1200"/>
              </a:spcAft>
              <a:buClr>
                <a:schemeClr val="dk1"/>
              </a:buClr>
              <a:buSzPts val="1100"/>
              <a:buFont typeface="Arial"/>
              <a:buNone/>
            </a:pPr>
            <a:r>
              <a:t/>
            </a:r>
            <a:endParaRPr b="1" sz="1100">
              <a:solidFill>
                <a:schemeClr val="dk1"/>
              </a:solidFill>
            </a:endParaRPr>
          </a:p>
        </p:txBody>
      </p:sp>
      <p:sp>
        <p:nvSpPr>
          <p:cNvPr id="292" name="Google Shape;292;p7"/>
          <p:cNvSpPr/>
          <p:nvPr/>
        </p:nvSpPr>
        <p:spPr>
          <a:xfrm>
            <a:off x="850420" y="1885433"/>
            <a:ext cx="448050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1600"/>
              <a:buFont typeface="Arial"/>
              <a:buNone/>
            </a:pPr>
            <a:r>
              <a:rPr b="1" i="0" lang="en-US" sz="1600" u="none" cap="none" strike="noStrike">
                <a:solidFill>
                  <a:srgbClr val="8B5C78"/>
                </a:solidFill>
                <a:latin typeface="Arial"/>
                <a:ea typeface="Arial"/>
                <a:cs typeface="Arial"/>
                <a:sym typeface="Arial"/>
              </a:rPr>
              <a:t>Instructie</a:t>
            </a:r>
            <a:endParaRPr b="0" i="0" sz="1600" u="none" cap="none" strike="noStrike">
              <a:solidFill>
                <a:schemeClr val="dk1"/>
              </a:solidFill>
              <a:latin typeface="Arial"/>
              <a:ea typeface="Arial"/>
              <a:cs typeface="Arial"/>
              <a:sym typeface="Arial"/>
            </a:endParaRPr>
          </a:p>
        </p:txBody>
      </p:sp>
      <p:sp>
        <p:nvSpPr>
          <p:cNvPr id="293" name="Google Shape;293;p7"/>
          <p:cNvSpPr/>
          <p:nvPr/>
        </p:nvSpPr>
        <p:spPr>
          <a:xfrm>
            <a:off x="891600" y="1885425"/>
            <a:ext cx="4617600" cy="1630800"/>
          </a:xfrm>
          <a:prstGeom prst="rect">
            <a:avLst/>
          </a:prstGeom>
          <a:noFill/>
          <a:ln>
            <a:noFill/>
          </a:ln>
        </p:spPr>
        <p:txBody>
          <a:bodyPr anchorCtr="0" anchor="ctr" bIns="875" lIns="875" spcFirstLastPara="1" rIns="875" wrap="square" tIns="875">
            <a:normAutofit/>
          </a:bodyPr>
          <a:lstStyle/>
          <a:p>
            <a:pPr indent="0" lvl="0" marL="0" marR="0" rtl="0" algn="l">
              <a:spcBef>
                <a:spcPts val="0"/>
              </a:spcBef>
              <a:spcAft>
                <a:spcPts val="0"/>
              </a:spcAft>
              <a:buClr>
                <a:srgbClr val="0B2B46"/>
              </a:buClr>
              <a:buSzPts val="1700"/>
              <a:buFont typeface="Arial"/>
              <a:buNone/>
            </a:pPr>
            <a:br>
              <a:rPr b="0" i="0" lang="en-US" sz="1700" u="none" cap="none" strike="noStrike">
                <a:solidFill>
                  <a:srgbClr val="0B2B46"/>
                </a:solidFill>
                <a:latin typeface="Arial"/>
                <a:ea typeface="Arial"/>
                <a:cs typeface="Arial"/>
                <a:sym typeface="Arial"/>
              </a:rPr>
            </a:br>
            <a:r>
              <a:rPr b="0" i="0" lang="en-US" sz="1700" u="none" cap="none" strike="noStrike">
                <a:solidFill>
                  <a:srgbClr val="0B2B46"/>
                </a:solidFill>
                <a:latin typeface="Arial"/>
                <a:ea typeface="Arial"/>
                <a:cs typeface="Arial"/>
                <a:sym typeface="Arial"/>
              </a:rPr>
              <a:t>Maak in 3-tallen het </a:t>
            </a:r>
            <a:r>
              <a:rPr lang="en-US" sz="1700">
                <a:solidFill>
                  <a:srgbClr val="0B2B46"/>
                </a:solidFill>
              </a:rPr>
              <a:t>casuswerkblad over ‘Sam’</a:t>
            </a:r>
            <a:endParaRPr b="0" i="0" sz="1700" u="none" cap="none" strike="noStrike">
              <a:solidFill>
                <a:schemeClr val="dk1"/>
              </a:solidFill>
              <a:latin typeface="Arial"/>
              <a:ea typeface="Arial"/>
              <a:cs typeface="Arial"/>
              <a:sym typeface="Arial"/>
            </a:endParaRPr>
          </a:p>
        </p:txBody>
      </p:sp>
      <p:sp>
        <p:nvSpPr>
          <p:cNvPr id="294" name="Google Shape;294;p7"/>
          <p:cNvSpPr/>
          <p:nvPr/>
        </p:nvSpPr>
        <p:spPr>
          <a:xfrm>
            <a:off x="6903720" y="4892040"/>
            <a:ext cx="4389120" cy="59436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F7F1F5"/>
              </a:buClr>
              <a:buSzPts val="1700"/>
              <a:buFont typeface="Arial"/>
              <a:buNone/>
            </a:pPr>
            <a:r>
              <a:rPr b="1" i="0" lang="en-US" sz="1700" u="none" cap="none" strike="noStrike">
                <a:solidFill>
                  <a:srgbClr val="F7F1F5"/>
                </a:solidFill>
                <a:latin typeface="Arial"/>
                <a:ea typeface="Arial"/>
                <a:cs typeface="Arial"/>
                <a:sym typeface="Arial"/>
              </a:rPr>
              <a:t>Belangrijk: meerdere pijlers kunnen tegelijk meespelen. Kies één ingang om te onderzoeken.</a:t>
            </a:r>
            <a:endParaRPr b="0" i="0" sz="1700" u="none" cap="none" strike="noStrike">
              <a:solidFill>
                <a:schemeClr val="dk1"/>
              </a:solidFill>
              <a:latin typeface="Arial"/>
              <a:ea typeface="Arial"/>
              <a:cs typeface="Arial"/>
              <a:sym typeface="Arial"/>
            </a:endParaRPr>
          </a:p>
        </p:txBody>
      </p:sp>
      <p:sp>
        <p:nvSpPr>
          <p:cNvPr id="295" name="Google Shape;295;p7"/>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7</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00" name="Shape 300"/>
        <p:cNvGrpSpPr/>
        <p:nvPr/>
      </p:nvGrpSpPr>
      <p:grpSpPr>
        <a:xfrm>
          <a:off x="0" y="0"/>
          <a:ext cx="0" cy="0"/>
          <a:chOff x="0" y="0"/>
          <a:chExt cx="0" cy="0"/>
        </a:xfrm>
      </p:grpSpPr>
      <p:sp>
        <p:nvSpPr>
          <p:cNvPr id="301" name="Google Shape;301;h6cff5c43ee950c2c_0_8"/>
          <p:cNvSpPr/>
          <p:nvPr/>
        </p:nvSpPr>
        <p:spPr>
          <a:xfrm>
            <a:off x="502920" y="347472"/>
            <a:ext cx="53949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Werkvorm 1 | De vijf lenzen</a:t>
            </a:r>
            <a:endParaRPr b="0" i="0" sz="2900" u="none" cap="none" strike="noStrike">
              <a:solidFill>
                <a:schemeClr val="dk1"/>
              </a:solidFill>
              <a:latin typeface="Arial"/>
              <a:ea typeface="Arial"/>
              <a:cs typeface="Arial"/>
              <a:sym typeface="Arial"/>
            </a:endParaRPr>
          </a:p>
        </p:txBody>
      </p:sp>
      <p:sp>
        <p:nvSpPr>
          <p:cNvPr id="302" name="Google Shape;302;h6cff5c43ee950c2c_0_8"/>
          <p:cNvSpPr/>
          <p:nvPr/>
        </p:nvSpPr>
        <p:spPr>
          <a:xfrm>
            <a:off x="530352" y="822960"/>
            <a:ext cx="53949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snel oefenen met kijken zonder meteen te verklaren</a:t>
            </a:r>
            <a:endParaRPr b="0" i="0" sz="1250" u="none" cap="none" strike="noStrike">
              <a:solidFill>
                <a:schemeClr val="dk1"/>
              </a:solidFill>
              <a:latin typeface="Arial"/>
              <a:ea typeface="Arial"/>
              <a:cs typeface="Arial"/>
              <a:sym typeface="Arial"/>
            </a:endParaRPr>
          </a:p>
        </p:txBody>
      </p:sp>
      <p:cxnSp>
        <p:nvCxnSpPr>
          <p:cNvPr id="303" name="Google Shape;303;h6cff5c43ee950c2c_0_8"/>
          <p:cNvCxnSpPr/>
          <p:nvPr/>
        </p:nvCxnSpPr>
        <p:spPr>
          <a:xfrm>
            <a:off x="530352" y="1069848"/>
            <a:ext cx="1234500" cy="0"/>
          </a:xfrm>
          <a:prstGeom prst="straightConnector1">
            <a:avLst/>
          </a:prstGeom>
          <a:noFill/>
          <a:ln cap="flat" cmpd="sng" w="25400">
            <a:solidFill>
              <a:srgbClr val="8B5C78"/>
            </a:solidFill>
            <a:prstDash val="solid"/>
            <a:round/>
            <a:headEnd len="sm" w="sm" type="none"/>
            <a:tailEnd len="sm" w="sm" type="none"/>
          </a:ln>
        </p:spPr>
      </p:cxnSp>
      <p:cxnSp>
        <p:nvCxnSpPr>
          <p:cNvPr id="304" name="Google Shape;304;h6cff5c43ee950c2c_0_8"/>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pic>
        <p:nvPicPr>
          <p:cNvPr descr="/mnt/data/slide_assets/crops/hands_right_dark.jpg" id="305" name="Google Shape;305;h6cff5c43ee950c2c_0_8"/>
          <p:cNvPicPr preferRelativeResize="0"/>
          <p:nvPr/>
        </p:nvPicPr>
        <p:blipFill rotWithShape="1">
          <a:blip r:embed="rId3">
            <a:alphaModFix/>
          </a:blip>
          <a:srcRect b="0" l="0" r="0" t="0"/>
          <a:stretch/>
        </p:blipFill>
        <p:spPr>
          <a:xfrm>
            <a:off x="6492240" y="0"/>
            <a:ext cx="5696712" cy="6858001"/>
          </a:xfrm>
          <a:prstGeom prst="rect">
            <a:avLst/>
          </a:prstGeom>
          <a:noFill/>
          <a:ln>
            <a:noFill/>
          </a:ln>
        </p:spPr>
      </p:pic>
      <p:sp>
        <p:nvSpPr>
          <p:cNvPr id="306" name="Google Shape;306;h6cff5c43ee950c2c_0_8"/>
          <p:cNvSpPr/>
          <p:nvPr/>
        </p:nvSpPr>
        <p:spPr>
          <a:xfrm>
            <a:off x="456600" y="1499250"/>
            <a:ext cx="5120700" cy="5046300"/>
          </a:xfrm>
          <a:prstGeom prst="roundRect">
            <a:avLst>
              <a:gd fmla="val 3571"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200"/>
              </a:spcBef>
              <a:spcAft>
                <a:spcPts val="1200"/>
              </a:spcAft>
              <a:buNone/>
            </a:pPr>
            <a:r>
              <a:t/>
            </a:r>
            <a:endParaRPr b="1" sz="1100">
              <a:solidFill>
                <a:schemeClr val="dk1"/>
              </a:solidFill>
            </a:endParaRPr>
          </a:p>
        </p:txBody>
      </p:sp>
      <p:sp>
        <p:nvSpPr>
          <p:cNvPr id="307" name="Google Shape;307;h6cff5c43ee950c2c_0_8"/>
          <p:cNvSpPr/>
          <p:nvPr/>
        </p:nvSpPr>
        <p:spPr>
          <a:xfrm>
            <a:off x="1096795" y="1664208"/>
            <a:ext cx="4480500" cy="228600"/>
          </a:xfrm>
          <a:prstGeom prst="rect">
            <a:avLst/>
          </a:prstGeom>
          <a:noFill/>
          <a:ln>
            <a:noFill/>
          </a:ln>
        </p:spPr>
        <p:txBody>
          <a:bodyPr anchorCtr="0" anchor="t" bIns="625" lIns="625" spcFirstLastPara="1" rIns="625" wrap="square" tIns="625">
            <a:noAutofit/>
          </a:bodyPr>
          <a:lstStyle/>
          <a:p>
            <a:pPr indent="0" lvl="0" marL="0" marR="0" rtl="0" algn="l">
              <a:spcBef>
                <a:spcPts val="0"/>
              </a:spcBef>
              <a:spcAft>
                <a:spcPts val="0"/>
              </a:spcAft>
              <a:buClr>
                <a:srgbClr val="8B5C78"/>
              </a:buClr>
              <a:buSzPts val="1600"/>
              <a:buFont typeface="Arial"/>
              <a:buNone/>
            </a:pPr>
            <a:r>
              <a:rPr b="1" lang="en-US" sz="1600">
                <a:solidFill>
                  <a:srgbClr val="8B5C78"/>
                </a:solidFill>
              </a:rPr>
              <a:t>Nabespreking</a:t>
            </a:r>
            <a:endParaRPr b="0" i="0" sz="1600" u="none" cap="none" strike="noStrike">
              <a:solidFill>
                <a:schemeClr val="dk1"/>
              </a:solidFill>
              <a:latin typeface="Arial"/>
              <a:ea typeface="Arial"/>
              <a:cs typeface="Arial"/>
              <a:sym typeface="Arial"/>
            </a:endParaRPr>
          </a:p>
        </p:txBody>
      </p:sp>
      <p:sp>
        <p:nvSpPr>
          <p:cNvPr id="308" name="Google Shape;308;h6cff5c43ee950c2c_0_8"/>
          <p:cNvSpPr/>
          <p:nvPr/>
        </p:nvSpPr>
        <p:spPr>
          <a:xfrm>
            <a:off x="6903720" y="4892040"/>
            <a:ext cx="4389000" cy="594300"/>
          </a:xfrm>
          <a:prstGeom prst="rect">
            <a:avLst/>
          </a:prstGeom>
          <a:noFill/>
          <a:ln>
            <a:noFill/>
          </a:ln>
        </p:spPr>
        <p:txBody>
          <a:bodyPr anchorCtr="0" anchor="t" bIns="625" lIns="625" spcFirstLastPara="1" rIns="625" wrap="square" tIns="625">
            <a:noAutofit/>
          </a:bodyPr>
          <a:lstStyle/>
          <a:p>
            <a:pPr indent="0" lvl="0" marL="0" marR="0" rtl="0" algn="l">
              <a:spcBef>
                <a:spcPts val="0"/>
              </a:spcBef>
              <a:spcAft>
                <a:spcPts val="0"/>
              </a:spcAft>
              <a:buClr>
                <a:srgbClr val="F7F1F5"/>
              </a:buClr>
              <a:buSzPts val="1700"/>
              <a:buFont typeface="Arial"/>
              <a:buNone/>
            </a:pPr>
            <a:r>
              <a:rPr b="1" i="0" lang="en-US" sz="1700" u="none" cap="none" strike="noStrike">
                <a:solidFill>
                  <a:srgbClr val="F7F1F5"/>
                </a:solidFill>
                <a:latin typeface="Arial"/>
                <a:ea typeface="Arial"/>
                <a:cs typeface="Arial"/>
                <a:sym typeface="Arial"/>
              </a:rPr>
              <a:t>Belangrijk: meerdere pijlers kunnen tegelijk meespelen. Kies één ingang om te onderzoeken.</a:t>
            </a:r>
            <a:endParaRPr b="0" i="0" sz="1700" u="none" cap="none" strike="noStrike">
              <a:solidFill>
                <a:schemeClr val="dk1"/>
              </a:solidFill>
              <a:latin typeface="Arial"/>
              <a:ea typeface="Arial"/>
              <a:cs typeface="Arial"/>
              <a:sym typeface="Arial"/>
            </a:endParaRPr>
          </a:p>
        </p:txBody>
      </p:sp>
      <p:sp>
        <p:nvSpPr>
          <p:cNvPr id="309" name="Google Shape;309;h6cff5c43ee950c2c_0_8"/>
          <p:cNvSpPr/>
          <p:nvPr/>
        </p:nvSpPr>
        <p:spPr>
          <a:xfrm>
            <a:off x="11384280" y="6501384"/>
            <a:ext cx="365700" cy="1647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7</a:t>
            </a:r>
            <a:endParaRPr b="0" i="0" sz="750" u="none" cap="none" strike="noStrike">
              <a:solidFill>
                <a:schemeClr val="dk1"/>
              </a:solidFill>
              <a:latin typeface="Arial"/>
              <a:ea typeface="Arial"/>
              <a:cs typeface="Arial"/>
              <a:sym typeface="Arial"/>
            </a:endParaRPr>
          </a:p>
        </p:txBody>
      </p:sp>
      <p:sp>
        <p:nvSpPr>
          <p:cNvPr id="310" name="Google Shape;310;h6cff5c43ee950c2c_0_8"/>
          <p:cNvSpPr txBox="1"/>
          <p:nvPr/>
        </p:nvSpPr>
        <p:spPr>
          <a:xfrm>
            <a:off x="708150" y="1986000"/>
            <a:ext cx="4617600" cy="407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0"/>
              </a:spcAft>
              <a:buNone/>
            </a:pPr>
            <a:r>
              <a:t/>
            </a:r>
            <a:endParaRPr sz="1700">
              <a:solidFill>
                <a:schemeClr val="dk1"/>
              </a:solidFill>
            </a:endParaRPr>
          </a:p>
          <a:p>
            <a:pPr indent="0" lvl="0" marL="0" rtl="0" algn="l">
              <a:lnSpc>
                <a:spcPct val="115000"/>
              </a:lnSpc>
              <a:spcBef>
                <a:spcPts val="1200"/>
              </a:spcBef>
              <a:spcAft>
                <a:spcPts val="0"/>
              </a:spcAft>
              <a:buNone/>
            </a:pPr>
            <a:r>
              <a:rPr b="1" lang="en-US" sz="1700">
                <a:solidFill>
                  <a:schemeClr val="dk1"/>
                </a:solidFill>
              </a:rPr>
              <a:t>Wat in de uitspraak maakt dat je deze lens kiest?</a:t>
            </a:r>
            <a:endParaRPr b="1" sz="1700">
              <a:solidFill>
                <a:schemeClr val="dk1"/>
              </a:solidFill>
            </a:endParaRPr>
          </a:p>
          <a:p>
            <a:pPr indent="0" lvl="0" marL="0" rtl="0" algn="l">
              <a:lnSpc>
                <a:spcPct val="115000"/>
              </a:lnSpc>
              <a:spcBef>
                <a:spcPts val="1200"/>
              </a:spcBef>
              <a:spcAft>
                <a:spcPts val="0"/>
              </a:spcAft>
              <a:buNone/>
            </a:pPr>
            <a:br>
              <a:rPr b="1" lang="en-US" sz="1700">
                <a:solidFill>
                  <a:schemeClr val="dk1"/>
                </a:solidFill>
              </a:rPr>
            </a:br>
            <a:r>
              <a:rPr b="1" lang="en-US" sz="1700">
                <a:solidFill>
                  <a:schemeClr val="dk1"/>
                </a:solidFill>
              </a:rPr>
              <a:t>Welke informatie mis je nog om te bepalen wat passend is?</a:t>
            </a:r>
            <a:endParaRPr b="1" sz="1700">
              <a:solidFill>
                <a:schemeClr val="dk1"/>
              </a:solidFill>
            </a:endParaRPr>
          </a:p>
          <a:p>
            <a:pPr indent="0" lvl="0" marL="0" rtl="0" algn="l">
              <a:lnSpc>
                <a:spcPct val="115000"/>
              </a:lnSpc>
              <a:spcBef>
                <a:spcPts val="1200"/>
              </a:spcBef>
              <a:spcAft>
                <a:spcPts val="0"/>
              </a:spcAft>
              <a:buNone/>
            </a:pPr>
            <a:br>
              <a:rPr b="1" lang="en-US" sz="1700">
                <a:solidFill>
                  <a:schemeClr val="dk1"/>
                </a:solidFill>
              </a:rPr>
            </a:br>
            <a:r>
              <a:rPr b="1" lang="en-US" sz="1700">
                <a:solidFill>
                  <a:schemeClr val="dk1"/>
                </a:solidFill>
              </a:rPr>
              <a:t>Welke vraag zou je daarom eerst aan de student stellen?</a:t>
            </a:r>
            <a:endParaRPr b="1" sz="1700">
              <a:solidFill>
                <a:schemeClr val="dk1"/>
              </a:solidFill>
            </a:endParaRPr>
          </a:p>
          <a:p>
            <a:pPr indent="0" lvl="0" marL="381000" marR="381000" rtl="0" algn="l">
              <a:lnSpc>
                <a:spcPct val="115000"/>
              </a:lnSpc>
              <a:spcBef>
                <a:spcPts val="1200"/>
              </a:spcBef>
              <a:spcAft>
                <a:spcPts val="1200"/>
              </a:spcAft>
              <a:buNone/>
            </a:pPr>
            <a:r>
              <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15" name="Shape 315"/>
        <p:cNvGrpSpPr/>
        <p:nvPr/>
      </p:nvGrpSpPr>
      <p:grpSpPr>
        <a:xfrm>
          <a:off x="0" y="0"/>
          <a:ext cx="0" cy="0"/>
          <a:chOff x="0" y="0"/>
          <a:chExt cx="0" cy="0"/>
        </a:xfrm>
      </p:grpSpPr>
      <p:sp>
        <p:nvSpPr>
          <p:cNvPr id="316" name="Google Shape;316;p9"/>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Van label naar lens</a:t>
            </a:r>
            <a:endParaRPr b="0" i="0" sz="2900" u="none" cap="none" strike="noStrike">
              <a:solidFill>
                <a:schemeClr val="dk1"/>
              </a:solidFill>
              <a:latin typeface="Arial"/>
              <a:ea typeface="Arial"/>
              <a:cs typeface="Arial"/>
              <a:sym typeface="Arial"/>
            </a:endParaRPr>
          </a:p>
        </p:txBody>
      </p:sp>
      <p:sp>
        <p:nvSpPr>
          <p:cNvPr id="317" name="Google Shape;317;p9"/>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dezelfde casus, maar nu via de leerenergie-werkwijze</a:t>
            </a:r>
            <a:endParaRPr b="0" i="0" sz="1250" u="none" cap="none" strike="noStrike">
              <a:solidFill>
                <a:schemeClr val="dk1"/>
              </a:solidFill>
              <a:latin typeface="Arial"/>
              <a:ea typeface="Arial"/>
              <a:cs typeface="Arial"/>
              <a:sym typeface="Arial"/>
            </a:endParaRPr>
          </a:p>
        </p:txBody>
      </p:sp>
      <p:cxnSp>
        <p:nvCxnSpPr>
          <p:cNvPr id="318" name="Google Shape;318;p9"/>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319" name="Google Shape;319;p9"/>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sp>
        <p:nvSpPr>
          <p:cNvPr id="320" name="Google Shape;320;p9"/>
          <p:cNvSpPr/>
          <p:nvPr/>
        </p:nvSpPr>
        <p:spPr>
          <a:xfrm>
            <a:off x="640080" y="1463040"/>
            <a:ext cx="3520440" cy="3383280"/>
          </a:xfrm>
          <a:prstGeom prst="roundRect">
            <a:avLst>
              <a:gd fmla="val 4324" name="adj"/>
            </a:avLst>
          </a:prstGeom>
          <a:solidFill>
            <a:srgbClr val="EBF1E7"/>
          </a:solidFill>
          <a:ln cap="flat" cmpd="sng" w="10150">
            <a:solidFill>
              <a:srgbClr val="245B5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9"/>
          <p:cNvSpPr/>
          <p:nvPr/>
        </p:nvSpPr>
        <p:spPr>
          <a:xfrm>
            <a:off x="896112" y="1737360"/>
            <a:ext cx="301752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245B50"/>
              </a:buClr>
              <a:buSzPts val="2200"/>
              <a:buFont typeface="Arial"/>
              <a:buNone/>
            </a:pPr>
            <a:r>
              <a:rPr b="1" i="0" lang="en-US" sz="2200" u="none" cap="none" strike="noStrike">
                <a:solidFill>
                  <a:srgbClr val="245B50"/>
                </a:solidFill>
                <a:latin typeface="Arial"/>
                <a:ea typeface="Arial"/>
                <a:cs typeface="Arial"/>
                <a:sym typeface="Arial"/>
              </a:rPr>
              <a:t>KIJK</a:t>
            </a:r>
            <a:endParaRPr b="0" i="0" sz="2200" u="none" cap="none" strike="noStrike">
              <a:solidFill>
                <a:schemeClr val="dk1"/>
              </a:solidFill>
              <a:latin typeface="Arial"/>
              <a:ea typeface="Arial"/>
              <a:cs typeface="Arial"/>
              <a:sym typeface="Arial"/>
            </a:endParaRPr>
          </a:p>
        </p:txBody>
      </p:sp>
      <p:sp>
        <p:nvSpPr>
          <p:cNvPr id="322" name="Google Shape;322;p9"/>
          <p:cNvSpPr/>
          <p:nvPr/>
        </p:nvSpPr>
        <p:spPr>
          <a:xfrm>
            <a:off x="896112" y="2148840"/>
            <a:ext cx="297180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600"/>
              <a:buFont typeface="Arial"/>
              <a:buNone/>
            </a:pPr>
            <a:r>
              <a:rPr b="1" i="0" lang="en-US" sz="1600" u="none" cap="none" strike="noStrike">
                <a:solidFill>
                  <a:srgbClr val="0B2B46"/>
                </a:solidFill>
                <a:latin typeface="Arial"/>
                <a:ea typeface="Arial"/>
                <a:cs typeface="Arial"/>
                <a:sym typeface="Arial"/>
              </a:rPr>
              <a:t>Wat zien we feitelijk?</a:t>
            </a:r>
            <a:endParaRPr b="0" i="0" sz="1600" u="none" cap="none" strike="noStrike">
              <a:solidFill>
                <a:schemeClr val="dk1"/>
              </a:solidFill>
              <a:latin typeface="Arial"/>
              <a:ea typeface="Arial"/>
              <a:cs typeface="Arial"/>
              <a:sym typeface="Arial"/>
            </a:endParaRPr>
          </a:p>
        </p:txBody>
      </p:sp>
      <p:sp>
        <p:nvSpPr>
          <p:cNvPr id="323" name="Google Shape;323;p9"/>
          <p:cNvSpPr/>
          <p:nvPr/>
        </p:nvSpPr>
        <p:spPr>
          <a:xfrm>
            <a:off x="896112" y="2651760"/>
            <a:ext cx="2971800" cy="11430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700"/>
              <a:buFont typeface="Arial"/>
              <a:buNone/>
            </a:pPr>
            <a:r>
              <a:rPr b="0" i="0" lang="en-US" sz="1700" u="none" cap="none" strike="noStrike">
                <a:solidFill>
                  <a:srgbClr val="0B2B46"/>
                </a:solidFill>
                <a:latin typeface="Arial"/>
                <a:ea typeface="Arial"/>
                <a:cs typeface="Arial"/>
                <a:sym typeface="Arial"/>
              </a:rPr>
              <a:t>Laptop is na tien minuten nog niet open. Sam zegt “ja, zo” en zit later op telefoon.</a:t>
            </a:r>
            <a:endParaRPr b="0" i="0" sz="1700" u="none" cap="none" strike="noStrike">
              <a:solidFill>
                <a:schemeClr val="dk1"/>
              </a:solidFill>
              <a:latin typeface="Arial"/>
              <a:ea typeface="Arial"/>
              <a:cs typeface="Arial"/>
              <a:sym typeface="Arial"/>
            </a:endParaRPr>
          </a:p>
        </p:txBody>
      </p:sp>
      <p:sp>
        <p:nvSpPr>
          <p:cNvPr id="324" name="Google Shape;324;p9"/>
          <p:cNvSpPr/>
          <p:nvPr/>
        </p:nvSpPr>
        <p:spPr>
          <a:xfrm>
            <a:off x="4343400" y="1463040"/>
            <a:ext cx="3520440" cy="3383280"/>
          </a:xfrm>
          <a:prstGeom prst="roundRect">
            <a:avLst>
              <a:gd fmla="val 4324" name="adj"/>
            </a:avLst>
          </a:prstGeom>
          <a:solidFill>
            <a:srgbClr val="FBF1D9"/>
          </a:solidFill>
          <a:ln cap="flat" cmpd="sng" w="10150">
            <a:solidFill>
              <a:srgbClr val="E9B04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9"/>
          <p:cNvSpPr/>
          <p:nvPr/>
        </p:nvSpPr>
        <p:spPr>
          <a:xfrm>
            <a:off x="4599432" y="1737360"/>
            <a:ext cx="301752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E9B04E"/>
              </a:buClr>
              <a:buSzPts val="2200"/>
              <a:buFont typeface="Arial"/>
              <a:buNone/>
            </a:pPr>
            <a:r>
              <a:rPr b="1" i="0" lang="en-US" sz="2200" u="none" cap="none" strike="noStrike">
                <a:solidFill>
                  <a:srgbClr val="E9B04E"/>
                </a:solidFill>
                <a:latin typeface="Arial"/>
                <a:ea typeface="Arial"/>
                <a:cs typeface="Arial"/>
                <a:sym typeface="Arial"/>
              </a:rPr>
              <a:t>VERMOED</a:t>
            </a:r>
            <a:endParaRPr b="0" i="0" sz="2200" u="none" cap="none" strike="noStrike">
              <a:solidFill>
                <a:schemeClr val="dk1"/>
              </a:solidFill>
              <a:latin typeface="Arial"/>
              <a:ea typeface="Arial"/>
              <a:cs typeface="Arial"/>
              <a:sym typeface="Arial"/>
            </a:endParaRPr>
          </a:p>
        </p:txBody>
      </p:sp>
      <p:sp>
        <p:nvSpPr>
          <p:cNvPr id="326" name="Google Shape;326;p9"/>
          <p:cNvSpPr/>
          <p:nvPr/>
        </p:nvSpPr>
        <p:spPr>
          <a:xfrm>
            <a:off x="4599432" y="2148840"/>
            <a:ext cx="297180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600"/>
              <a:buFont typeface="Arial"/>
              <a:buNone/>
            </a:pPr>
            <a:r>
              <a:rPr b="1" i="0" lang="en-US" sz="1600" u="none" cap="none" strike="noStrike">
                <a:solidFill>
                  <a:srgbClr val="0B2B46"/>
                </a:solidFill>
                <a:latin typeface="Arial"/>
                <a:ea typeface="Arial"/>
                <a:cs typeface="Arial"/>
                <a:sym typeface="Arial"/>
              </a:rPr>
              <a:t>Welke pijler kan meespelen?</a:t>
            </a:r>
            <a:endParaRPr b="0" i="0" sz="1600" u="none" cap="none" strike="noStrike">
              <a:solidFill>
                <a:schemeClr val="dk1"/>
              </a:solidFill>
              <a:latin typeface="Arial"/>
              <a:ea typeface="Arial"/>
              <a:cs typeface="Arial"/>
              <a:sym typeface="Arial"/>
            </a:endParaRPr>
          </a:p>
        </p:txBody>
      </p:sp>
      <p:sp>
        <p:nvSpPr>
          <p:cNvPr id="327" name="Google Shape;327;p9"/>
          <p:cNvSpPr/>
          <p:nvPr/>
        </p:nvSpPr>
        <p:spPr>
          <a:xfrm>
            <a:off x="4599432" y="2651760"/>
            <a:ext cx="2971800" cy="11430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700"/>
              <a:buFont typeface="Arial"/>
              <a:buNone/>
            </a:pPr>
            <a:r>
              <a:rPr b="0" i="0" lang="en-US" sz="1700" u="none" cap="none" strike="noStrike">
                <a:solidFill>
                  <a:srgbClr val="0B2B46"/>
                </a:solidFill>
                <a:latin typeface="Arial"/>
                <a:ea typeface="Arial"/>
                <a:cs typeface="Arial"/>
                <a:sym typeface="Arial"/>
              </a:rPr>
              <a:t>Competentie? Autonomie? Energie &amp; herstel? We kiezen één eerste ingang.</a:t>
            </a:r>
            <a:endParaRPr b="0" i="0" sz="1700" u="none" cap="none" strike="noStrike">
              <a:solidFill>
                <a:schemeClr val="dk1"/>
              </a:solidFill>
              <a:latin typeface="Arial"/>
              <a:ea typeface="Arial"/>
              <a:cs typeface="Arial"/>
              <a:sym typeface="Arial"/>
            </a:endParaRPr>
          </a:p>
        </p:txBody>
      </p:sp>
      <p:sp>
        <p:nvSpPr>
          <p:cNvPr id="328" name="Google Shape;328;p9"/>
          <p:cNvSpPr/>
          <p:nvPr/>
        </p:nvSpPr>
        <p:spPr>
          <a:xfrm>
            <a:off x="8046720" y="1463040"/>
            <a:ext cx="3520440" cy="3383280"/>
          </a:xfrm>
          <a:prstGeom prst="roundRect">
            <a:avLst>
              <a:gd fmla="val 4324" name="adj"/>
            </a:avLst>
          </a:prstGeom>
          <a:solidFill>
            <a:srgbClr val="F2E9EF"/>
          </a:solidFill>
          <a:ln cap="flat" cmpd="sng" w="10150">
            <a:solidFill>
              <a:srgbClr val="8B5C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9"/>
          <p:cNvSpPr/>
          <p:nvPr/>
        </p:nvSpPr>
        <p:spPr>
          <a:xfrm>
            <a:off x="8302752" y="1737360"/>
            <a:ext cx="301752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2200"/>
              <a:buFont typeface="Arial"/>
              <a:buNone/>
            </a:pPr>
            <a:r>
              <a:rPr b="1" i="0" lang="en-US" sz="2200" u="none" cap="none" strike="noStrike">
                <a:solidFill>
                  <a:srgbClr val="8B5C78"/>
                </a:solidFill>
                <a:latin typeface="Arial"/>
                <a:ea typeface="Arial"/>
                <a:cs typeface="Arial"/>
                <a:sym typeface="Arial"/>
              </a:rPr>
              <a:t>VRAAG</a:t>
            </a:r>
            <a:endParaRPr b="0" i="0" sz="2200" u="none" cap="none" strike="noStrike">
              <a:solidFill>
                <a:schemeClr val="dk1"/>
              </a:solidFill>
              <a:latin typeface="Arial"/>
              <a:ea typeface="Arial"/>
              <a:cs typeface="Arial"/>
              <a:sym typeface="Arial"/>
            </a:endParaRPr>
          </a:p>
        </p:txBody>
      </p:sp>
      <p:sp>
        <p:nvSpPr>
          <p:cNvPr id="330" name="Google Shape;330;p9"/>
          <p:cNvSpPr/>
          <p:nvPr/>
        </p:nvSpPr>
        <p:spPr>
          <a:xfrm>
            <a:off x="8302752" y="2148840"/>
            <a:ext cx="2971800" cy="25603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600"/>
              <a:buFont typeface="Arial"/>
              <a:buNone/>
            </a:pPr>
            <a:r>
              <a:rPr b="1" i="0" lang="en-US" sz="1600" u="none" cap="none" strike="noStrike">
                <a:solidFill>
                  <a:srgbClr val="0B2B46"/>
                </a:solidFill>
                <a:latin typeface="Arial"/>
                <a:ea typeface="Arial"/>
                <a:cs typeface="Arial"/>
                <a:sym typeface="Arial"/>
              </a:rPr>
              <a:t>Wat weten we nog niet?</a:t>
            </a:r>
            <a:endParaRPr b="0" i="0" sz="1600" u="none" cap="none" strike="noStrike">
              <a:solidFill>
                <a:schemeClr val="dk1"/>
              </a:solidFill>
              <a:latin typeface="Arial"/>
              <a:ea typeface="Arial"/>
              <a:cs typeface="Arial"/>
              <a:sym typeface="Arial"/>
            </a:endParaRPr>
          </a:p>
        </p:txBody>
      </p:sp>
      <p:sp>
        <p:nvSpPr>
          <p:cNvPr id="331" name="Google Shape;331;p9"/>
          <p:cNvSpPr/>
          <p:nvPr/>
        </p:nvSpPr>
        <p:spPr>
          <a:xfrm>
            <a:off x="8302752" y="2651760"/>
            <a:ext cx="2971800" cy="11430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700"/>
              <a:buFont typeface="Arial"/>
              <a:buNone/>
            </a:pPr>
            <a:r>
              <a:rPr b="0" i="0" lang="en-US" sz="1700" u="none" cap="none" strike="noStrike">
                <a:solidFill>
                  <a:srgbClr val="0B2B46"/>
                </a:solidFill>
                <a:latin typeface="Arial"/>
                <a:ea typeface="Arial"/>
                <a:cs typeface="Arial"/>
                <a:sym typeface="Arial"/>
              </a:rPr>
              <a:t>Waar loop je precies vast? Wat zou je helpen om één eerste stap te zetten?</a:t>
            </a:r>
            <a:endParaRPr b="0" i="0" sz="1700" u="none" cap="none" strike="noStrike">
              <a:solidFill>
                <a:schemeClr val="dk1"/>
              </a:solidFill>
              <a:latin typeface="Arial"/>
              <a:ea typeface="Arial"/>
              <a:cs typeface="Arial"/>
              <a:sym typeface="Arial"/>
            </a:endParaRPr>
          </a:p>
        </p:txBody>
      </p:sp>
      <p:sp>
        <p:nvSpPr>
          <p:cNvPr id="332" name="Google Shape;332;p9"/>
          <p:cNvSpPr/>
          <p:nvPr/>
        </p:nvSpPr>
        <p:spPr>
          <a:xfrm>
            <a:off x="960120" y="5413248"/>
            <a:ext cx="10241280" cy="329184"/>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2200"/>
              <a:buFont typeface="Arial"/>
              <a:buNone/>
            </a:pPr>
            <a:r>
              <a:rPr b="1" i="0" lang="en-US" sz="2200" u="none" cap="none" strike="noStrike">
                <a:solidFill>
                  <a:srgbClr val="0B2B46"/>
                </a:solidFill>
                <a:latin typeface="Arial"/>
                <a:ea typeface="Arial"/>
                <a:cs typeface="Arial"/>
                <a:sym typeface="Arial"/>
              </a:rPr>
              <a:t>Pas daarna ontwerp je een kleine interventie. Dat doen we in het Interventielab.</a:t>
            </a:r>
            <a:endParaRPr b="0" i="0" sz="2200" u="none" cap="none" strike="noStrike">
              <a:solidFill>
                <a:schemeClr val="dk1"/>
              </a:solidFill>
              <a:latin typeface="Arial"/>
              <a:ea typeface="Arial"/>
              <a:cs typeface="Arial"/>
              <a:sym typeface="Arial"/>
            </a:endParaRPr>
          </a:p>
        </p:txBody>
      </p:sp>
      <p:sp>
        <p:nvSpPr>
          <p:cNvPr id="333" name="Google Shape;333;p9"/>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Casus</a:t>
            </a:r>
            <a:endParaRPr b="0" i="0" sz="750" u="none" cap="none" strike="noStrike">
              <a:solidFill>
                <a:schemeClr val="dk1"/>
              </a:solidFill>
              <a:latin typeface="Arial"/>
              <a:ea typeface="Arial"/>
              <a:cs typeface="Arial"/>
              <a:sym typeface="Arial"/>
            </a:endParaRPr>
          </a:p>
        </p:txBody>
      </p:sp>
      <p:sp>
        <p:nvSpPr>
          <p:cNvPr id="334" name="Google Shape;334;p9"/>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9</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39" name="Shape 339"/>
        <p:cNvGrpSpPr/>
        <p:nvPr/>
      </p:nvGrpSpPr>
      <p:grpSpPr>
        <a:xfrm>
          <a:off x="0" y="0"/>
          <a:ext cx="0" cy="0"/>
          <a:chOff x="0" y="0"/>
          <a:chExt cx="0" cy="0"/>
        </a:xfrm>
      </p:grpSpPr>
      <p:sp>
        <p:nvSpPr>
          <p:cNvPr id="340" name="Google Shape;340;p10"/>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Werkvorm 2 | Interventielab</a:t>
            </a:r>
            <a:endParaRPr b="0" i="0" sz="2900" u="none" cap="none" strike="noStrike">
              <a:solidFill>
                <a:schemeClr val="dk1"/>
              </a:solidFill>
              <a:latin typeface="Arial"/>
              <a:ea typeface="Arial"/>
              <a:cs typeface="Arial"/>
              <a:sym typeface="Arial"/>
            </a:endParaRPr>
          </a:p>
        </p:txBody>
      </p:sp>
      <p:sp>
        <p:nvSpPr>
          <p:cNvPr id="341" name="Google Shape;341;p10"/>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gebruik het A3-werkblad</a:t>
            </a:r>
            <a:endParaRPr b="0" i="0" sz="1250" u="none" cap="none" strike="noStrike">
              <a:solidFill>
                <a:schemeClr val="dk1"/>
              </a:solidFill>
              <a:latin typeface="Arial"/>
              <a:ea typeface="Arial"/>
              <a:cs typeface="Arial"/>
              <a:sym typeface="Arial"/>
            </a:endParaRPr>
          </a:p>
        </p:txBody>
      </p:sp>
      <p:cxnSp>
        <p:nvCxnSpPr>
          <p:cNvPr id="342" name="Google Shape;342;p10"/>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343" name="Google Shape;343;p10"/>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pic>
        <p:nvPicPr>
          <p:cNvPr descr="/mnt/data/slide_assets/interventielab-1.png" id="344" name="Google Shape;344;p10"/>
          <p:cNvPicPr preferRelativeResize="0"/>
          <p:nvPr/>
        </p:nvPicPr>
        <p:blipFill rotWithShape="1">
          <a:blip r:embed="rId3">
            <a:alphaModFix/>
          </a:blip>
          <a:srcRect b="0" l="0" r="0" t="0"/>
          <a:stretch/>
        </p:blipFill>
        <p:spPr>
          <a:xfrm>
            <a:off x="6126480" y="1363425"/>
            <a:ext cx="5532120" cy="3911694"/>
          </a:xfrm>
          <a:prstGeom prst="rect">
            <a:avLst/>
          </a:prstGeom>
          <a:noFill/>
          <a:ln>
            <a:noFill/>
          </a:ln>
        </p:spPr>
      </p:pic>
      <p:sp>
        <p:nvSpPr>
          <p:cNvPr id="345" name="Google Shape;345;p10"/>
          <p:cNvSpPr/>
          <p:nvPr/>
        </p:nvSpPr>
        <p:spPr>
          <a:xfrm>
            <a:off x="662938" y="1536193"/>
            <a:ext cx="5074800" cy="4206300"/>
          </a:xfrm>
          <a:prstGeom prst="roundRect">
            <a:avLst>
              <a:gd fmla="val 3261"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0"/>
          <p:cNvSpPr/>
          <p:nvPr/>
        </p:nvSpPr>
        <p:spPr>
          <a:xfrm>
            <a:off x="960120" y="1618488"/>
            <a:ext cx="4572000" cy="27432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2200"/>
              <a:buFont typeface="Arial"/>
              <a:buNone/>
            </a:pPr>
            <a:r>
              <a:rPr b="1" i="0" lang="en-US" sz="2200" u="none" cap="none" strike="noStrike">
                <a:solidFill>
                  <a:srgbClr val="8B5C78"/>
                </a:solidFill>
                <a:latin typeface="Arial"/>
                <a:ea typeface="Arial"/>
                <a:cs typeface="Arial"/>
                <a:sym typeface="Arial"/>
              </a:rPr>
              <a:t>Pak het A3 Interventielab</a:t>
            </a:r>
            <a:endParaRPr b="0" i="0" sz="2200" u="none" cap="none" strike="noStrike">
              <a:solidFill>
                <a:schemeClr val="dk1"/>
              </a:solidFill>
              <a:latin typeface="Arial"/>
              <a:ea typeface="Arial"/>
              <a:cs typeface="Arial"/>
              <a:sym typeface="Arial"/>
            </a:endParaRPr>
          </a:p>
        </p:txBody>
      </p:sp>
      <p:sp>
        <p:nvSpPr>
          <p:cNvPr id="347" name="Google Shape;347;p10"/>
          <p:cNvSpPr/>
          <p:nvPr/>
        </p:nvSpPr>
        <p:spPr>
          <a:xfrm>
            <a:off x="914350" y="2619753"/>
            <a:ext cx="4572000" cy="2331600"/>
          </a:xfrm>
          <a:prstGeom prst="rect">
            <a:avLst/>
          </a:prstGeom>
          <a:noFill/>
          <a:ln>
            <a:noFill/>
          </a:ln>
        </p:spPr>
        <p:txBody>
          <a:bodyPr anchorCtr="0" anchor="ctr" bIns="875" lIns="875" spcFirstLastPara="1" rIns="875" wrap="square" tIns="875">
            <a:normAutofit/>
          </a:bodyPr>
          <a:lstStyle/>
          <a:p>
            <a:pPr indent="0" lvl="0" marL="0" marR="0" rtl="0" algn="l">
              <a:spcBef>
                <a:spcPts val="0"/>
              </a:spcBef>
              <a:spcAft>
                <a:spcPts val="0"/>
              </a:spcAft>
              <a:buClr>
                <a:srgbClr val="0B2B46"/>
              </a:buClr>
              <a:buSzPts val="1720"/>
              <a:buFont typeface="Arial"/>
              <a:buNone/>
            </a:pPr>
            <a:r>
              <a:rPr b="0" i="0" lang="en-US" sz="1720" u="none" cap="none" strike="noStrike">
                <a:solidFill>
                  <a:srgbClr val="0B2B46"/>
                </a:solidFill>
                <a:latin typeface="Arial"/>
                <a:ea typeface="Arial"/>
                <a:cs typeface="Arial"/>
                <a:sym typeface="Arial"/>
              </a:rPr>
              <a:t>Kies één herkenbare situatie uit jullie praktijk.</a:t>
            </a:r>
            <a:br>
              <a:rPr b="0" i="0" lang="en-US" sz="1720" u="none" cap="none" strike="noStrike">
                <a:solidFill>
                  <a:srgbClr val="0B2B46"/>
                </a:solidFill>
                <a:latin typeface="Arial"/>
                <a:ea typeface="Arial"/>
                <a:cs typeface="Arial"/>
                <a:sym typeface="Arial"/>
              </a:rPr>
            </a:br>
            <a:endParaRPr b="0" i="0" sz="172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20"/>
              <a:buFont typeface="Arial"/>
              <a:buNone/>
            </a:pPr>
            <a:r>
              <a:rPr b="0" i="0" lang="en-US" sz="1720" u="none" cap="none" strike="noStrike">
                <a:solidFill>
                  <a:srgbClr val="0B2B46"/>
                </a:solidFill>
                <a:latin typeface="Arial"/>
                <a:ea typeface="Arial"/>
                <a:cs typeface="Arial"/>
                <a:sym typeface="Arial"/>
              </a:rPr>
              <a:t>Vul KIJK, VERMOED en VRAAG samen in.</a:t>
            </a:r>
            <a:br>
              <a:rPr b="0" i="0" lang="en-US" sz="1720" u="none" cap="none" strike="noStrike">
                <a:solidFill>
                  <a:srgbClr val="0B2B46"/>
                </a:solidFill>
                <a:latin typeface="Arial"/>
                <a:ea typeface="Arial"/>
                <a:cs typeface="Arial"/>
                <a:sym typeface="Arial"/>
              </a:rPr>
            </a:br>
            <a:endParaRPr b="0" i="0" sz="172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20"/>
              <a:buFont typeface="Arial"/>
              <a:buNone/>
            </a:pPr>
            <a:r>
              <a:rPr b="0" i="0" lang="en-US" sz="1720" u="none" cap="none" strike="noStrike">
                <a:solidFill>
                  <a:srgbClr val="0B2B46"/>
                </a:solidFill>
                <a:latin typeface="Arial"/>
                <a:ea typeface="Arial"/>
                <a:cs typeface="Arial"/>
                <a:sym typeface="Arial"/>
              </a:rPr>
              <a:t>Ontwerp één mini-interventie: klein, haalbaar en niet overnemend.</a:t>
            </a:r>
            <a:endParaRPr b="0" i="0" sz="1720" u="none" cap="none" strike="noStrike">
              <a:solidFill>
                <a:srgbClr val="0B2B46"/>
              </a:solidFill>
              <a:latin typeface="Arial"/>
              <a:ea typeface="Arial"/>
              <a:cs typeface="Arial"/>
              <a:sym typeface="Arial"/>
            </a:endParaRPr>
          </a:p>
          <a:p>
            <a:pPr indent="0" lvl="0" marL="0" marR="0" rtl="0" algn="l">
              <a:spcBef>
                <a:spcPts val="0"/>
              </a:spcBef>
              <a:spcAft>
                <a:spcPts val="0"/>
              </a:spcAft>
              <a:buClr>
                <a:srgbClr val="0B2B46"/>
              </a:buClr>
              <a:buSzPts val="1720"/>
              <a:buFont typeface="Arial"/>
              <a:buNone/>
            </a:pPr>
            <a:br>
              <a:rPr b="0" i="0" lang="en-US" sz="1720" u="none" cap="none" strike="noStrike">
                <a:solidFill>
                  <a:srgbClr val="0B2B46"/>
                </a:solidFill>
                <a:latin typeface="Arial"/>
                <a:ea typeface="Arial"/>
                <a:cs typeface="Arial"/>
                <a:sym typeface="Arial"/>
              </a:rPr>
            </a:br>
            <a:endParaRPr b="0" i="0" sz="172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US" sz="1720" u="none" cap="none" strike="noStrike">
                <a:solidFill>
                  <a:srgbClr val="0B2B46"/>
                </a:solidFill>
                <a:latin typeface="Arial"/>
                <a:ea typeface="Arial"/>
                <a:cs typeface="Arial"/>
                <a:sym typeface="Arial"/>
              </a:rPr>
              <a:t>Bepaal waaraan je kleine beweging kunt zien.</a:t>
            </a:r>
            <a:endParaRPr b="0" i="0" sz="1720" u="none" cap="none" strike="noStrike">
              <a:solidFill>
                <a:schemeClr val="dk1"/>
              </a:solidFill>
              <a:latin typeface="Arial"/>
              <a:ea typeface="Arial"/>
              <a:cs typeface="Arial"/>
              <a:sym typeface="Arial"/>
            </a:endParaRPr>
          </a:p>
        </p:txBody>
      </p:sp>
      <p:sp>
        <p:nvSpPr>
          <p:cNvPr id="348" name="Google Shape;348;p10"/>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Materiaal: A3 Interventielab</a:t>
            </a:r>
            <a:endParaRPr b="0" i="0" sz="750" u="none" cap="none" strike="noStrike">
              <a:solidFill>
                <a:schemeClr val="dk1"/>
              </a:solidFill>
              <a:latin typeface="Arial"/>
              <a:ea typeface="Arial"/>
              <a:cs typeface="Arial"/>
              <a:sym typeface="Arial"/>
            </a:endParaRPr>
          </a:p>
        </p:txBody>
      </p:sp>
      <p:sp>
        <p:nvSpPr>
          <p:cNvPr id="349" name="Google Shape;349;p10"/>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10</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F1F4"/>
        </a:solidFill>
      </p:bgPr>
    </p:bg>
    <p:spTree>
      <p:nvGrpSpPr>
        <p:cNvPr id="354" name="Shape 354"/>
        <p:cNvGrpSpPr/>
        <p:nvPr/>
      </p:nvGrpSpPr>
      <p:grpSpPr>
        <a:xfrm>
          <a:off x="0" y="0"/>
          <a:ext cx="0" cy="0"/>
          <a:chOff x="0" y="0"/>
          <a:chExt cx="0" cy="0"/>
        </a:xfrm>
      </p:grpSpPr>
      <p:pic>
        <p:nvPicPr>
          <p:cNvPr id="355" name="Google Shape;355;h6cff5c43ee950c2c_0_149" title="Analyse-uitvoer 1.png"/>
          <p:cNvPicPr preferRelativeResize="0"/>
          <p:nvPr/>
        </p:nvPicPr>
        <p:blipFill>
          <a:blip r:embed="rId3">
            <a:alphaModFix/>
          </a:blip>
          <a:stretch>
            <a:fillRect/>
          </a:stretch>
        </p:blipFill>
        <p:spPr>
          <a:xfrm>
            <a:off x="3911600" y="152400"/>
            <a:ext cx="4368801" cy="655320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60" name="Shape 360"/>
        <p:cNvGrpSpPr/>
        <p:nvPr/>
      </p:nvGrpSpPr>
      <p:grpSpPr>
        <a:xfrm>
          <a:off x="0" y="0"/>
          <a:ext cx="0" cy="0"/>
          <a:chOff x="0" y="0"/>
          <a:chExt cx="0" cy="0"/>
        </a:xfrm>
      </p:grpSpPr>
      <p:sp>
        <p:nvSpPr>
          <p:cNvPr id="361" name="Google Shape;361;p11"/>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Interventielab | Carrousel</a:t>
            </a:r>
            <a:endParaRPr b="0" i="0" sz="2900" u="none" cap="none" strike="noStrike">
              <a:solidFill>
                <a:schemeClr val="dk1"/>
              </a:solidFill>
              <a:latin typeface="Arial"/>
              <a:ea typeface="Arial"/>
              <a:cs typeface="Arial"/>
              <a:sym typeface="Arial"/>
            </a:endParaRPr>
          </a:p>
        </p:txBody>
      </p:sp>
      <p:sp>
        <p:nvSpPr>
          <p:cNvPr id="362" name="Google Shape;362;p11"/>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van goede bedoeling naar scherpe interventie</a:t>
            </a:r>
            <a:endParaRPr b="0" i="0" sz="1250" u="none" cap="none" strike="noStrike">
              <a:solidFill>
                <a:schemeClr val="dk1"/>
              </a:solidFill>
              <a:latin typeface="Arial"/>
              <a:ea typeface="Arial"/>
              <a:cs typeface="Arial"/>
              <a:sym typeface="Arial"/>
            </a:endParaRPr>
          </a:p>
        </p:txBody>
      </p:sp>
      <p:cxnSp>
        <p:nvCxnSpPr>
          <p:cNvPr id="363" name="Google Shape;363;p11"/>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364" name="Google Shape;364;p11"/>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pic>
        <p:nvPicPr>
          <p:cNvPr descr="/mnt/data/slide_assets/crops/hands_left.jpg" id="365" name="Google Shape;365;p11"/>
          <p:cNvPicPr preferRelativeResize="0"/>
          <p:nvPr/>
        </p:nvPicPr>
        <p:blipFill rotWithShape="1">
          <a:blip r:embed="rId3">
            <a:alphaModFix/>
          </a:blip>
          <a:srcRect b="0" l="0" r="0" t="0"/>
          <a:stretch/>
        </p:blipFill>
        <p:spPr>
          <a:xfrm>
            <a:off x="0" y="1051560"/>
            <a:ext cx="5440680" cy="5120640"/>
          </a:xfrm>
          <a:prstGeom prst="rect">
            <a:avLst/>
          </a:prstGeom>
          <a:noFill/>
          <a:ln>
            <a:noFill/>
          </a:ln>
        </p:spPr>
      </p:pic>
      <p:sp>
        <p:nvSpPr>
          <p:cNvPr id="366" name="Google Shape;366;p11"/>
          <p:cNvSpPr/>
          <p:nvPr/>
        </p:nvSpPr>
        <p:spPr>
          <a:xfrm>
            <a:off x="5806450" y="1188726"/>
            <a:ext cx="5394900" cy="5120700"/>
          </a:xfrm>
          <a:prstGeom prst="roundRect">
            <a:avLst>
              <a:gd fmla="val 3030"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11"/>
          <p:cNvSpPr/>
          <p:nvPr/>
        </p:nvSpPr>
        <p:spPr>
          <a:xfrm>
            <a:off x="6126480" y="1508760"/>
            <a:ext cx="4754880" cy="27432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2200"/>
              <a:buFont typeface="Arial"/>
              <a:buNone/>
            </a:pPr>
            <a:r>
              <a:rPr b="1" i="0" lang="en-US" sz="2200" u="none" cap="none" strike="noStrike">
                <a:solidFill>
                  <a:srgbClr val="8B5C78"/>
                </a:solidFill>
                <a:latin typeface="Arial"/>
                <a:ea typeface="Arial"/>
                <a:cs typeface="Arial"/>
                <a:sym typeface="Arial"/>
              </a:rPr>
              <a:t>Zo werkt de carrousel</a:t>
            </a:r>
            <a:endParaRPr b="0" i="0" sz="2200" u="none" cap="none" strike="noStrike">
              <a:solidFill>
                <a:schemeClr val="dk1"/>
              </a:solidFill>
              <a:latin typeface="Arial"/>
              <a:ea typeface="Arial"/>
              <a:cs typeface="Arial"/>
              <a:sym typeface="Arial"/>
            </a:endParaRPr>
          </a:p>
        </p:txBody>
      </p:sp>
      <p:sp>
        <p:nvSpPr>
          <p:cNvPr id="368" name="Google Shape;368;p11"/>
          <p:cNvSpPr/>
          <p:nvPr/>
        </p:nvSpPr>
        <p:spPr>
          <a:xfrm>
            <a:off x="6126480" y="2029968"/>
            <a:ext cx="4663440" cy="2377440"/>
          </a:xfrm>
          <a:prstGeom prst="rect">
            <a:avLst/>
          </a:prstGeom>
          <a:noFill/>
          <a:ln>
            <a:noFill/>
          </a:ln>
        </p:spPr>
        <p:txBody>
          <a:bodyPr anchorCtr="0" anchor="ctr" bIns="875" lIns="875" spcFirstLastPara="1" rIns="875" wrap="square" tIns="875">
            <a:normAutofit/>
          </a:bodyPr>
          <a:lstStyle/>
          <a:p>
            <a:pPr indent="0" lvl="0" marL="0" marR="0" rtl="0" algn="l">
              <a:spcBef>
                <a:spcPts val="0"/>
              </a:spcBef>
              <a:spcAft>
                <a:spcPts val="0"/>
              </a:spcAft>
              <a:buClr>
                <a:srgbClr val="0B2B46"/>
              </a:buClr>
              <a:buSzPts val="1729"/>
              <a:buFont typeface="Arial"/>
              <a:buNone/>
            </a:pPr>
            <a:r>
              <a:rPr b="0" i="0" lang="en-US" sz="1730" u="none" cap="none" strike="noStrike">
                <a:solidFill>
                  <a:srgbClr val="0B2B46"/>
                </a:solidFill>
                <a:latin typeface="Arial"/>
                <a:ea typeface="Arial"/>
                <a:cs typeface="Arial"/>
                <a:sym typeface="Arial"/>
              </a:rPr>
              <a:t>Laat jullie A3 liggen en schuif door.</a:t>
            </a:r>
            <a:br>
              <a:rPr b="0" i="0" lang="en-US" sz="1730" u="none" cap="none" strike="noStrike">
                <a:solidFill>
                  <a:srgbClr val="0B2B46"/>
                </a:solidFill>
                <a:latin typeface="Arial"/>
                <a:ea typeface="Arial"/>
                <a:cs typeface="Arial"/>
                <a:sym typeface="Arial"/>
              </a:rPr>
            </a:br>
            <a:endParaRPr b="0" i="0" sz="173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29"/>
              <a:buFont typeface="Arial"/>
              <a:buNone/>
            </a:pPr>
            <a:r>
              <a:rPr b="0" i="0" lang="en-US" sz="1730" u="none" cap="none" strike="noStrike">
                <a:solidFill>
                  <a:srgbClr val="0B2B46"/>
                </a:solidFill>
                <a:latin typeface="Arial"/>
                <a:ea typeface="Arial"/>
                <a:cs typeface="Arial"/>
                <a:sym typeface="Arial"/>
              </a:rPr>
              <a:t>Geef feedback op twee vragen: wat klopt, wat kan scherper?</a:t>
            </a:r>
            <a:br>
              <a:rPr b="0" i="0" lang="en-US" sz="1730" u="none" cap="none" strike="noStrike">
                <a:solidFill>
                  <a:srgbClr val="0B2B46"/>
                </a:solidFill>
                <a:latin typeface="Arial"/>
                <a:ea typeface="Arial"/>
                <a:cs typeface="Arial"/>
                <a:sym typeface="Arial"/>
              </a:rPr>
            </a:br>
            <a:endParaRPr b="0" i="0" sz="173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29"/>
              <a:buFont typeface="Arial"/>
              <a:buNone/>
            </a:pPr>
            <a:r>
              <a:rPr b="0" i="0" lang="en-US" sz="1730" u="none" cap="none" strike="noStrike">
                <a:solidFill>
                  <a:srgbClr val="0B2B46"/>
                </a:solidFill>
                <a:latin typeface="Arial"/>
                <a:ea typeface="Arial"/>
                <a:cs typeface="Arial"/>
                <a:sym typeface="Arial"/>
              </a:rPr>
              <a:t>Kom terug bij je eigen A3.</a:t>
            </a:r>
            <a:br>
              <a:rPr b="0" i="0" lang="en-US" sz="1730" u="none" cap="none" strike="noStrike">
                <a:solidFill>
                  <a:srgbClr val="0B2B46"/>
                </a:solidFill>
                <a:latin typeface="Arial"/>
                <a:ea typeface="Arial"/>
                <a:cs typeface="Arial"/>
                <a:sym typeface="Arial"/>
              </a:rPr>
            </a:br>
            <a:endParaRPr b="0" i="0" sz="1730" u="none" cap="none" strike="noStrike">
              <a:solidFill>
                <a:schemeClr val="dk1"/>
              </a:solidFill>
              <a:latin typeface="Arial"/>
              <a:ea typeface="Arial"/>
              <a:cs typeface="Arial"/>
              <a:sym typeface="Arial"/>
            </a:endParaRPr>
          </a:p>
          <a:p>
            <a:pPr indent="-177800" lvl="0" marL="177800" marR="0" rtl="0" algn="l">
              <a:spcBef>
                <a:spcPts val="0"/>
              </a:spcBef>
              <a:spcAft>
                <a:spcPts val="0"/>
              </a:spcAft>
              <a:buClr>
                <a:srgbClr val="0B2B46"/>
              </a:buClr>
              <a:buSzPts val="1729"/>
              <a:buFont typeface="Arial"/>
              <a:buChar char="•"/>
            </a:pPr>
            <a:r>
              <a:rPr b="0" i="0" lang="en-US" sz="1730" u="none" cap="none" strike="noStrike">
                <a:solidFill>
                  <a:srgbClr val="0B2B46"/>
                </a:solidFill>
                <a:latin typeface="Arial"/>
                <a:ea typeface="Arial"/>
                <a:cs typeface="Arial"/>
                <a:sym typeface="Arial"/>
              </a:rPr>
              <a:t>Scherp de interventie aan: kleiner, concreter, meer bij de student.</a:t>
            </a:r>
            <a:endParaRPr b="0" i="0" sz="1730" u="none" cap="none" strike="noStrike">
              <a:solidFill>
                <a:schemeClr val="dk1"/>
              </a:solidFill>
              <a:latin typeface="Arial"/>
              <a:ea typeface="Arial"/>
              <a:cs typeface="Arial"/>
              <a:sym typeface="Arial"/>
            </a:endParaRPr>
          </a:p>
        </p:txBody>
      </p:sp>
      <p:sp>
        <p:nvSpPr>
          <p:cNvPr id="369" name="Google Shape;369;p11"/>
          <p:cNvSpPr/>
          <p:nvPr/>
        </p:nvSpPr>
        <p:spPr>
          <a:xfrm>
            <a:off x="6144768" y="4681728"/>
            <a:ext cx="2148840" cy="438912"/>
          </a:xfrm>
          <a:prstGeom prst="roundRect">
            <a:avLst>
              <a:gd fmla="val 31250" name="adj"/>
            </a:avLst>
          </a:prstGeom>
          <a:solidFill>
            <a:srgbClr val="F2E9EF"/>
          </a:solidFill>
          <a:ln cap="flat" cmpd="sng" w="10150">
            <a:solidFill>
              <a:srgbClr val="E7D5E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11"/>
          <p:cNvSpPr/>
          <p:nvPr/>
        </p:nvSpPr>
        <p:spPr>
          <a:xfrm>
            <a:off x="6309360" y="4828032"/>
            <a:ext cx="1828800" cy="109728"/>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8B5C78"/>
              </a:buClr>
              <a:buSzPts val="1300"/>
              <a:buFont typeface="Arial"/>
              <a:buNone/>
            </a:pPr>
            <a:r>
              <a:rPr b="1" i="0" lang="en-US" sz="1300" u="none" cap="none" strike="noStrike">
                <a:solidFill>
                  <a:srgbClr val="8B5C78"/>
                </a:solidFill>
                <a:latin typeface="Arial"/>
                <a:ea typeface="Arial"/>
                <a:cs typeface="Arial"/>
                <a:sym typeface="Arial"/>
              </a:rPr>
              <a:t>3 min carrousel</a:t>
            </a:r>
            <a:endParaRPr b="0" i="0" sz="1300" u="none" cap="none" strike="noStrike">
              <a:solidFill>
                <a:schemeClr val="dk1"/>
              </a:solidFill>
              <a:latin typeface="Arial"/>
              <a:ea typeface="Arial"/>
              <a:cs typeface="Arial"/>
              <a:sym typeface="Arial"/>
            </a:endParaRPr>
          </a:p>
        </p:txBody>
      </p:sp>
      <p:sp>
        <p:nvSpPr>
          <p:cNvPr id="371" name="Google Shape;371;p11"/>
          <p:cNvSpPr/>
          <p:nvPr/>
        </p:nvSpPr>
        <p:spPr>
          <a:xfrm>
            <a:off x="8458200" y="4681728"/>
            <a:ext cx="2148840" cy="438912"/>
          </a:xfrm>
          <a:prstGeom prst="roundRect">
            <a:avLst>
              <a:gd fmla="val 31250" name="adj"/>
            </a:avLst>
          </a:prstGeom>
          <a:solidFill>
            <a:srgbClr val="EBF1E7"/>
          </a:solidFill>
          <a:ln cap="flat" cmpd="sng" w="10150">
            <a:solidFill>
              <a:srgbClr val="DDE8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11"/>
          <p:cNvSpPr/>
          <p:nvPr/>
        </p:nvSpPr>
        <p:spPr>
          <a:xfrm>
            <a:off x="8622792" y="4828032"/>
            <a:ext cx="1828800" cy="109728"/>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1300"/>
              <a:buFont typeface="Arial"/>
              <a:buNone/>
            </a:pPr>
            <a:r>
              <a:rPr b="1" i="0" lang="en-US" sz="1300" u="none" cap="none" strike="noStrike">
                <a:solidFill>
                  <a:srgbClr val="6F9671"/>
                </a:solidFill>
                <a:latin typeface="Arial"/>
                <a:ea typeface="Arial"/>
                <a:cs typeface="Arial"/>
                <a:sym typeface="Arial"/>
              </a:rPr>
              <a:t>2 min aanscherpen</a:t>
            </a:r>
            <a:endParaRPr b="0" i="0" sz="1300" u="none" cap="none" strike="noStrike">
              <a:solidFill>
                <a:schemeClr val="dk1"/>
              </a:solidFill>
              <a:latin typeface="Arial"/>
              <a:ea typeface="Arial"/>
              <a:cs typeface="Arial"/>
              <a:sym typeface="Arial"/>
            </a:endParaRPr>
          </a:p>
        </p:txBody>
      </p:sp>
      <p:sp>
        <p:nvSpPr>
          <p:cNvPr id="373" name="Google Shape;373;p11"/>
          <p:cNvSpPr/>
          <p:nvPr/>
        </p:nvSpPr>
        <p:spPr>
          <a:xfrm>
            <a:off x="6217920" y="5349240"/>
            <a:ext cx="4526280" cy="2286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1500"/>
              <a:buFont typeface="Arial"/>
              <a:buNone/>
            </a:pPr>
            <a:r>
              <a:rPr b="1" i="0" lang="en-US" sz="1500" u="none" cap="none" strike="noStrike">
                <a:solidFill>
                  <a:srgbClr val="0B2B46"/>
                </a:solidFill>
                <a:latin typeface="Arial"/>
                <a:ea typeface="Arial"/>
                <a:cs typeface="Arial"/>
                <a:sym typeface="Arial"/>
              </a:rPr>
              <a:t>Let op: feedback is geen beoordeling. Het is helpen preciezer kijken.</a:t>
            </a:r>
            <a:endParaRPr b="0" i="0" sz="1500" u="none" cap="none" strike="noStrike">
              <a:solidFill>
                <a:schemeClr val="dk1"/>
              </a:solidFill>
              <a:latin typeface="Arial"/>
              <a:ea typeface="Arial"/>
              <a:cs typeface="Arial"/>
              <a:sym typeface="Arial"/>
            </a:endParaRPr>
          </a:p>
        </p:txBody>
      </p:sp>
      <p:sp>
        <p:nvSpPr>
          <p:cNvPr id="374" name="Google Shape;374;p11"/>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Materiaal: A3 Interventielab</a:t>
            </a:r>
            <a:endParaRPr b="0" i="0" sz="750" u="none" cap="none" strike="noStrike">
              <a:solidFill>
                <a:schemeClr val="dk1"/>
              </a:solidFill>
              <a:latin typeface="Arial"/>
              <a:ea typeface="Arial"/>
              <a:cs typeface="Arial"/>
              <a:sym typeface="Arial"/>
            </a:endParaRPr>
          </a:p>
        </p:txBody>
      </p:sp>
      <p:sp>
        <p:nvSpPr>
          <p:cNvPr id="375" name="Google Shape;375;p11"/>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11</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80" name="Shape 380"/>
        <p:cNvGrpSpPr/>
        <p:nvPr/>
      </p:nvGrpSpPr>
      <p:grpSpPr>
        <a:xfrm>
          <a:off x="0" y="0"/>
          <a:ext cx="0" cy="0"/>
          <a:chOff x="0" y="0"/>
          <a:chExt cx="0" cy="0"/>
        </a:xfrm>
      </p:grpSpPr>
      <p:pic>
        <p:nvPicPr>
          <p:cNvPr descr="/mnt/data/slide_assets/crops/meeting_169.jpg" id="381" name="Google Shape;381;p12"/>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382" name="Google Shape;382;p12"/>
          <p:cNvSpPr/>
          <p:nvPr/>
        </p:nvSpPr>
        <p:spPr>
          <a:xfrm>
            <a:off x="749808" y="658368"/>
            <a:ext cx="10698480" cy="5120640"/>
          </a:xfrm>
          <a:prstGeom prst="roundRect">
            <a:avLst>
              <a:gd fmla="val 3214" name="adj"/>
            </a:avLst>
          </a:prstGeom>
          <a:solidFill>
            <a:srgbClr val="FBF6EE"/>
          </a:solidFill>
          <a:ln cap="flat" cmpd="sng" w="10150">
            <a:solidFill>
              <a:srgbClr val="E8DA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2"/>
          <p:cNvSpPr/>
          <p:nvPr/>
        </p:nvSpPr>
        <p:spPr>
          <a:xfrm>
            <a:off x="1051560" y="914400"/>
            <a:ext cx="4114800" cy="32004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2800"/>
              <a:buFont typeface="Georgia"/>
              <a:buNone/>
            </a:pPr>
            <a:r>
              <a:rPr b="1" i="0" lang="en-US" sz="2800" u="none" cap="none" strike="noStrike">
                <a:solidFill>
                  <a:srgbClr val="0B2B46"/>
                </a:solidFill>
                <a:latin typeface="Georgia"/>
                <a:ea typeface="Georgia"/>
                <a:cs typeface="Georgia"/>
                <a:sym typeface="Georgia"/>
              </a:rPr>
              <a:t>Stelling</a:t>
            </a:r>
            <a:endParaRPr b="0" i="0" sz="2800" u="none" cap="none" strike="noStrike">
              <a:solidFill>
                <a:schemeClr val="dk1"/>
              </a:solidFill>
              <a:latin typeface="Arial"/>
              <a:ea typeface="Arial"/>
              <a:cs typeface="Arial"/>
              <a:sym typeface="Arial"/>
            </a:endParaRPr>
          </a:p>
        </p:txBody>
      </p:sp>
      <p:sp>
        <p:nvSpPr>
          <p:cNvPr id="384" name="Google Shape;384;p12"/>
          <p:cNvSpPr/>
          <p:nvPr/>
        </p:nvSpPr>
        <p:spPr>
          <a:xfrm>
            <a:off x="1069848" y="1481328"/>
            <a:ext cx="9966960" cy="1060704"/>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3000"/>
              <a:buFont typeface="Arial"/>
              <a:buNone/>
            </a:pPr>
            <a:r>
              <a:rPr b="1" i="0" lang="en-US" sz="3000" u="none" cap="none" strike="noStrike">
                <a:solidFill>
                  <a:srgbClr val="0B2B46"/>
                </a:solidFill>
                <a:latin typeface="Arial"/>
                <a:ea typeface="Arial"/>
                <a:cs typeface="Arial"/>
                <a:sym typeface="Arial"/>
              </a:rPr>
              <a:t>Een student haalt zessen, doet precies genoeg en niets meer.</a:t>
            </a:r>
            <a:endParaRPr b="0" i="0" sz="30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0B2B46"/>
              </a:buClr>
              <a:buSzPts val="3000"/>
              <a:buFont typeface="Arial"/>
              <a:buNone/>
            </a:pPr>
            <a:r>
              <a:rPr b="1" i="0" lang="en-US" sz="3000" u="none" cap="none" strike="noStrike">
                <a:solidFill>
                  <a:srgbClr val="0B2B46"/>
                </a:solidFill>
                <a:latin typeface="Arial"/>
                <a:ea typeface="Arial"/>
                <a:cs typeface="Arial"/>
                <a:sym typeface="Arial"/>
              </a:rPr>
              <a:t>Is hier te weinig leerenergie?</a:t>
            </a:r>
            <a:endParaRPr b="0" i="0" sz="3000" u="none" cap="none" strike="noStrike">
              <a:solidFill>
                <a:schemeClr val="dk1"/>
              </a:solidFill>
              <a:latin typeface="Arial"/>
              <a:ea typeface="Arial"/>
              <a:cs typeface="Arial"/>
              <a:sym typeface="Arial"/>
            </a:endParaRPr>
          </a:p>
        </p:txBody>
      </p:sp>
      <p:sp>
        <p:nvSpPr>
          <p:cNvPr id="385" name="Google Shape;385;p12"/>
          <p:cNvSpPr/>
          <p:nvPr/>
        </p:nvSpPr>
        <p:spPr>
          <a:xfrm>
            <a:off x="1097280" y="3035808"/>
            <a:ext cx="2880360" cy="804672"/>
          </a:xfrm>
          <a:prstGeom prst="roundRect">
            <a:avLst>
              <a:gd fmla="val 17045" name="adj"/>
            </a:avLst>
          </a:prstGeom>
          <a:solidFill>
            <a:srgbClr val="F2E9EF"/>
          </a:solidFill>
          <a:ln cap="flat" cmpd="sng" w="10150">
            <a:solidFill>
              <a:srgbClr val="8B5C7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2"/>
          <p:cNvSpPr/>
          <p:nvPr/>
        </p:nvSpPr>
        <p:spPr>
          <a:xfrm>
            <a:off x="1097280" y="3291840"/>
            <a:ext cx="2880360" cy="164592"/>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8B5C78"/>
              </a:buClr>
              <a:buSzPts val="2400"/>
              <a:buFont typeface="Arial"/>
              <a:buNone/>
            </a:pPr>
            <a:r>
              <a:rPr b="1" i="0" lang="en-US" sz="2400" u="none" cap="none" strike="noStrike">
                <a:solidFill>
                  <a:srgbClr val="8B5C78"/>
                </a:solidFill>
                <a:latin typeface="Arial"/>
                <a:ea typeface="Arial"/>
                <a:cs typeface="Arial"/>
                <a:sym typeface="Arial"/>
              </a:rPr>
              <a:t>JA</a:t>
            </a:r>
            <a:endParaRPr b="0" i="0" sz="2400" u="none" cap="none" strike="noStrike">
              <a:solidFill>
                <a:schemeClr val="dk1"/>
              </a:solidFill>
              <a:latin typeface="Arial"/>
              <a:ea typeface="Arial"/>
              <a:cs typeface="Arial"/>
              <a:sym typeface="Arial"/>
            </a:endParaRPr>
          </a:p>
        </p:txBody>
      </p:sp>
      <p:sp>
        <p:nvSpPr>
          <p:cNvPr id="387" name="Google Shape;387;p12"/>
          <p:cNvSpPr/>
          <p:nvPr/>
        </p:nvSpPr>
        <p:spPr>
          <a:xfrm>
            <a:off x="4617720" y="3035808"/>
            <a:ext cx="2880360" cy="804672"/>
          </a:xfrm>
          <a:prstGeom prst="roundRect">
            <a:avLst>
              <a:gd fmla="val 17045" name="adj"/>
            </a:avLst>
          </a:prstGeom>
          <a:solidFill>
            <a:srgbClr val="EBF1E7"/>
          </a:solidFill>
          <a:ln cap="flat" cmpd="sng" w="10150">
            <a:solidFill>
              <a:srgbClr val="6F967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2"/>
          <p:cNvSpPr/>
          <p:nvPr/>
        </p:nvSpPr>
        <p:spPr>
          <a:xfrm>
            <a:off x="4617720" y="3291840"/>
            <a:ext cx="2880360" cy="164592"/>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2400"/>
              <a:buFont typeface="Arial"/>
              <a:buNone/>
            </a:pPr>
            <a:r>
              <a:rPr b="1" i="0" lang="en-US" sz="2400" u="none" cap="none" strike="noStrike">
                <a:solidFill>
                  <a:srgbClr val="6F9671"/>
                </a:solidFill>
                <a:latin typeface="Arial"/>
                <a:ea typeface="Arial"/>
                <a:cs typeface="Arial"/>
                <a:sym typeface="Arial"/>
              </a:rPr>
              <a:t>NEE</a:t>
            </a:r>
            <a:endParaRPr b="0" i="0" sz="2400" u="none" cap="none" strike="noStrike">
              <a:solidFill>
                <a:schemeClr val="dk1"/>
              </a:solidFill>
              <a:latin typeface="Arial"/>
              <a:ea typeface="Arial"/>
              <a:cs typeface="Arial"/>
              <a:sym typeface="Arial"/>
            </a:endParaRPr>
          </a:p>
        </p:txBody>
      </p:sp>
      <p:sp>
        <p:nvSpPr>
          <p:cNvPr id="389" name="Google Shape;389;p12"/>
          <p:cNvSpPr/>
          <p:nvPr/>
        </p:nvSpPr>
        <p:spPr>
          <a:xfrm>
            <a:off x="8138160" y="3035808"/>
            <a:ext cx="2880360" cy="804672"/>
          </a:xfrm>
          <a:prstGeom prst="roundRect">
            <a:avLst>
              <a:gd fmla="val 17045" name="adj"/>
            </a:avLst>
          </a:prstGeom>
          <a:solidFill>
            <a:srgbClr val="FBF1D9"/>
          </a:solidFill>
          <a:ln cap="flat" cmpd="sng" w="10150">
            <a:solidFill>
              <a:srgbClr val="E9B04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12"/>
          <p:cNvSpPr/>
          <p:nvPr/>
        </p:nvSpPr>
        <p:spPr>
          <a:xfrm>
            <a:off x="8138160" y="3291840"/>
            <a:ext cx="2880360" cy="164592"/>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1800"/>
              <a:buFont typeface="Arial"/>
              <a:buNone/>
            </a:pPr>
            <a:r>
              <a:rPr b="1" i="0" lang="en-US" sz="1800" u="none" cap="none" strike="noStrike">
                <a:solidFill>
                  <a:srgbClr val="0B2B46"/>
                </a:solidFill>
                <a:latin typeface="Arial"/>
                <a:ea typeface="Arial"/>
                <a:cs typeface="Arial"/>
                <a:sym typeface="Arial"/>
              </a:rPr>
              <a:t>WEET IK NOG NIET</a:t>
            </a:r>
            <a:endParaRPr b="0" i="0" sz="1800" u="none" cap="none" strike="noStrike">
              <a:solidFill>
                <a:schemeClr val="dk1"/>
              </a:solidFill>
              <a:latin typeface="Arial"/>
              <a:ea typeface="Arial"/>
              <a:cs typeface="Arial"/>
              <a:sym typeface="Arial"/>
            </a:endParaRPr>
          </a:p>
        </p:txBody>
      </p:sp>
      <p:sp>
        <p:nvSpPr>
          <p:cNvPr id="391" name="Google Shape;391;p12"/>
          <p:cNvSpPr/>
          <p:nvPr/>
        </p:nvSpPr>
        <p:spPr>
          <a:xfrm>
            <a:off x="1097280" y="4663440"/>
            <a:ext cx="9966960" cy="292608"/>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1800"/>
              <a:buFont typeface="Arial"/>
              <a:buNone/>
            </a:pPr>
            <a:r>
              <a:rPr b="1" i="0" lang="en-US" sz="1800" u="none" cap="none" strike="noStrike">
                <a:solidFill>
                  <a:srgbClr val="6F9671"/>
                </a:solidFill>
                <a:latin typeface="Arial"/>
                <a:ea typeface="Arial"/>
                <a:cs typeface="Arial"/>
                <a:sym typeface="Arial"/>
              </a:rPr>
              <a:t>Kernvraag: belemmert dit het leren of de ontwikkeling, of schuurt het vooral met onze verwachting?</a:t>
            </a:r>
            <a:endParaRPr b="0" i="0" sz="1800" u="none" cap="none" strike="noStrike">
              <a:solidFill>
                <a:schemeClr val="dk1"/>
              </a:solidFill>
              <a:latin typeface="Arial"/>
              <a:ea typeface="Arial"/>
              <a:cs typeface="Arial"/>
              <a:sym typeface="Arial"/>
            </a:endParaRPr>
          </a:p>
        </p:txBody>
      </p:sp>
      <p:sp>
        <p:nvSpPr>
          <p:cNvPr id="392" name="Google Shape;392;p12"/>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Verdieping</a:t>
            </a:r>
            <a:endParaRPr b="0" i="0" sz="750" u="none" cap="none" strike="noStrike">
              <a:solidFill>
                <a:schemeClr val="dk1"/>
              </a:solidFill>
              <a:latin typeface="Arial"/>
              <a:ea typeface="Arial"/>
              <a:cs typeface="Arial"/>
              <a:sym typeface="Arial"/>
            </a:endParaRPr>
          </a:p>
        </p:txBody>
      </p:sp>
      <p:sp>
        <p:nvSpPr>
          <p:cNvPr id="393" name="Google Shape;393;p12"/>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12</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398" name="Shape 398"/>
        <p:cNvGrpSpPr/>
        <p:nvPr/>
      </p:nvGrpSpPr>
      <p:grpSpPr>
        <a:xfrm>
          <a:off x="0" y="0"/>
          <a:ext cx="0" cy="0"/>
          <a:chOff x="0" y="0"/>
          <a:chExt cx="0" cy="0"/>
        </a:xfrm>
      </p:grpSpPr>
      <p:sp>
        <p:nvSpPr>
          <p:cNvPr id="399" name="Google Shape;399;p13"/>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Waarom dit werkt</a:t>
            </a:r>
            <a:endParaRPr b="0" i="0" sz="2900" u="none" cap="none" strike="noStrike">
              <a:solidFill>
                <a:schemeClr val="dk1"/>
              </a:solidFill>
              <a:latin typeface="Arial"/>
              <a:ea typeface="Arial"/>
              <a:cs typeface="Arial"/>
              <a:sym typeface="Arial"/>
            </a:endParaRPr>
          </a:p>
        </p:txBody>
      </p:sp>
      <p:sp>
        <p:nvSpPr>
          <p:cNvPr id="400" name="Google Shape;400;p13"/>
          <p:cNvSpPr/>
          <p:nvPr/>
        </p:nvSpPr>
        <p:spPr>
          <a:xfrm>
            <a:off x="530352" y="822960"/>
            <a:ext cx="749808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korte inhoudelijke basis zonder theorieles</a:t>
            </a:r>
            <a:endParaRPr b="0" i="0" sz="1250" u="none" cap="none" strike="noStrike">
              <a:solidFill>
                <a:schemeClr val="dk1"/>
              </a:solidFill>
              <a:latin typeface="Arial"/>
              <a:ea typeface="Arial"/>
              <a:cs typeface="Arial"/>
              <a:sym typeface="Arial"/>
            </a:endParaRPr>
          </a:p>
        </p:txBody>
      </p:sp>
      <p:cxnSp>
        <p:nvCxnSpPr>
          <p:cNvPr id="401" name="Google Shape;401;p13"/>
          <p:cNvCxnSpPr/>
          <p:nvPr/>
        </p:nvCxnSpPr>
        <p:spPr>
          <a:xfrm>
            <a:off x="530352" y="1069848"/>
            <a:ext cx="1234440" cy="0"/>
          </a:xfrm>
          <a:prstGeom prst="straightConnector1">
            <a:avLst/>
          </a:prstGeom>
          <a:noFill/>
          <a:ln cap="flat" cmpd="sng" w="25400">
            <a:solidFill>
              <a:srgbClr val="8B5C78"/>
            </a:solidFill>
            <a:prstDash val="solid"/>
            <a:round/>
            <a:headEnd len="sm" w="sm" type="none"/>
            <a:tailEnd len="sm" w="sm" type="none"/>
          </a:ln>
        </p:spPr>
      </p:cxnSp>
      <p:cxnSp>
        <p:nvCxnSpPr>
          <p:cNvPr id="402" name="Google Shape;402;p13"/>
          <p:cNvCxnSpPr/>
          <p:nvPr/>
        </p:nvCxnSpPr>
        <p:spPr>
          <a:xfrm>
            <a:off x="1764792" y="1069848"/>
            <a:ext cx="685800" cy="0"/>
          </a:xfrm>
          <a:prstGeom prst="straightConnector1">
            <a:avLst/>
          </a:prstGeom>
          <a:noFill/>
          <a:ln cap="flat" cmpd="sng" w="25400">
            <a:solidFill>
              <a:srgbClr val="6F9671"/>
            </a:solidFill>
            <a:prstDash val="solid"/>
            <a:round/>
            <a:headEnd len="sm" w="sm" type="none"/>
            <a:tailEnd len="sm" w="sm" type="none"/>
          </a:ln>
        </p:spPr>
      </p:cxnSp>
      <p:sp>
        <p:nvSpPr>
          <p:cNvPr id="403" name="Google Shape;403;p13"/>
          <p:cNvSpPr/>
          <p:nvPr/>
        </p:nvSpPr>
        <p:spPr>
          <a:xfrm>
            <a:off x="658368" y="1325880"/>
            <a:ext cx="5257800" cy="4297680"/>
          </a:xfrm>
          <a:prstGeom prst="roundRect">
            <a:avLst>
              <a:gd fmla="val 3191"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13"/>
          <p:cNvSpPr/>
          <p:nvPr/>
        </p:nvSpPr>
        <p:spPr>
          <a:xfrm>
            <a:off x="811175" y="1449386"/>
            <a:ext cx="5179500" cy="27420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1800"/>
              <a:buFont typeface="Arial"/>
              <a:buNone/>
            </a:pPr>
            <a:r>
              <a:rPr b="1" i="0" lang="en-US" sz="1800" u="none" cap="none" strike="noStrike">
                <a:solidFill>
                  <a:srgbClr val="8B5C78"/>
                </a:solidFill>
                <a:latin typeface="Arial"/>
                <a:ea typeface="Arial"/>
                <a:cs typeface="Arial"/>
                <a:sym typeface="Arial"/>
              </a:rPr>
              <a:t>De vijf pijlers sluiten aan bij onderzoek naar:</a:t>
            </a:r>
            <a:endParaRPr b="0" i="0" sz="1800" u="none" cap="none" strike="noStrike">
              <a:solidFill>
                <a:schemeClr val="dk1"/>
              </a:solidFill>
              <a:latin typeface="Arial"/>
              <a:ea typeface="Arial"/>
              <a:cs typeface="Arial"/>
              <a:sym typeface="Arial"/>
            </a:endParaRPr>
          </a:p>
        </p:txBody>
      </p:sp>
      <p:sp>
        <p:nvSpPr>
          <p:cNvPr id="405" name="Google Shape;405;p13"/>
          <p:cNvSpPr/>
          <p:nvPr/>
        </p:nvSpPr>
        <p:spPr>
          <a:xfrm>
            <a:off x="811175" y="2103100"/>
            <a:ext cx="4898700" cy="2474700"/>
          </a:xfrm>
          <a:prstGeom prst="rect">
            <a:avLst/>
          </a:prstGeom>
          <a:noFill/>
          <a:ln>
            <a:noFill/>
          </a:ln>
        </p:spPr>
        <p:txBody>
          <a:bodyPr anchorCtr="0" anchor="ctr" bIns="875" lIns="875" spcFirstLastPara="1" rIns="875" wrap="square" tIns="875">
            <a:normAutofit/>
          </a:bodyPr>
          <a:lstStyle/>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autonomie, competentie en verbondenheid;</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taakwaarde en betekenis;</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erbij horen en sociale veiligheid;</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betrokkenheid bij leren;</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177800" lvl="0" marL="177800" marR="0" rtl="0" algn="l">
              <a:spcBef>
                <a:spcPts val="0"/>
              </a:spcBef>
              <a:spcAft>
                <a:spcPts val="0"/>
              </a:spcAft>
              <a:buClr>
                <a:srgbClr val="0B2B46"/>
              </a:buClr>
              <a:buSzPts val="1750"/>
              <a:buFont typeface="Arial"/>
              <a:buChar char="•"/>
            </a:pPr>
            <a:r>
              <a:rPr b="0" i="0" lang="en-US" sz="1750" u="none" cap="none" strike="noStrike">
                <a:solidFill>
                  <a:srgbClr val="0B2B46"/>
                </a:solidFill>
                <a:latin typeface="Arial"/>
                <a:ea typeface="Arial"/>
                <a:cs typeface="Arial"/>
                <a:sym typeface="Arial"/>
              </a:rPr>
              <a:t>mentale ruimte, belasting en herstel.</a:t>
            </a:r>
            <a:endParaRPr b="0" i="0" sz="1750" u="none" cap="none" strike="noStrike">
              <a:solidFill>
                <a:schemeClr val="dk1"/>
              </a:solidFill>
              <a:latin typeface="Arial"/>
              <a:ea typeface="Arial"/>
              <a:cs typeface="Arial"/>
              <a:sym typeface="Arial"/>
            </a:endParaRPr>
          </a:p>
        </p:txBody>
      </p:sp>
      <p:sp>
        <p:nvSpPr>
          <p:cNvPr id="406" name="Google Shape;406;p13"/>
          <p:cNvSpPr/>
          <p:nvPr/>
        </p:nvSpPr>
        <p:spPr>
          <a:xfrm>
            <a:off x="6400800" y="1325880"/>
            <a:ext cx="4800600" cy="4297680"/>
          </a:xfrm>
          <a:prstGeom prst="roundRect">
            <a:avLst>
              <a:gd fmla="val 3191" name="adj"/>
            </a:avLst>
          </a:prstGeom>
          <a:solidFill>
            <a:srgbClr val="EBF1E7"/>
          </a:solidFill>
          <a:ln cap="flat" cmpd="sng" w="10150">
            <a:solidFill>
              <a:srgbClr val="DDE8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3"/>
          <p:cNvSpPr/>
          <p:nvPr/>
        </p:nvSpPr>
        <p:spPr>
          <a:xfrm>
            <a:off x="6720840" y="1645920"/>
            <a:ext cx="4206240" cy="27432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F9671"/>
              </a:buClr>
              <a:buSzPts val="2200"/>
              <a:buFont typeface="Arial"/>
              <a:buNone/>
            </a:pPr>
            <a:r>
              <a:rPr b="1" i="0" lang="en-US" sz="2200" u="none" cap="none" strike="noStrike">
                <a:solidFill>
                  <a:srgbClr val="6F9671"/>
                </a:solidFill>
                <a:latin typeface="Arial"/>
                <a:ea typeface="Arial"/>
                <a:cs typeface="Arial"/>
                <a:sym typeface="Arial"/>
              </a:rPr>
              <a:t>Belangrijke grens</a:t>
            </a:r>
            <a:endParaRPr b="0" i="0" sz="2200" u="none" cap="none" strike="noStrike">
              <a:solidFill>
                <a:schemeClr val="dk1"/>
              </a:solidFill>
              <a:latin typeface="Arial"/>
              <a:ea typeface="Arial"/>
              <a:cs typeface="Arial"/>
              <a:sym typeface="Arial"/>
            </a:endParaRPr>
          </a:p>
        </p:txBody>
      </p:sp>
      <p:sp>
        <p:nvSpPr>
          <p:cNvPr id="408" name="Google Shape;408;p13"/>
          <p:cNvSpPr/>
          <p:nvPr/>
        </p:nvSpPr>
        <p:spPr>
          <a:xfrm>
            <a:off x="6720840" y="2240280"/>
            <a:ext cx="3977640" cy="150876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2100"/>
              <a:buFont typeface="Arial"/>
              <a:buNone/>
            </a:pPr>
            <a:r>
              <a:rPr b="1" i="0" lang="en-US" sz="2100" u="none" cap="none" strike="noStrike">
                <a:solidFill>
                  <a:srgbClr val="0B2B46"/>
                </a:solidFill>
                <a:latin typeface="Arial"/>
                <a:ea typeface="Arial"/>
                <a:cs typeface="Arial"/>
                <a:sym typeface="Arial"/>
              </a:rPr>
              <a:t>Het Leerenergiemodel is geen diagnose of meetinstrument. Het is een praktische kijk- en handelingswijze om je volgende pedagogische stap kleiner en preciezer te maken.</a:t>
            </a:r>
            <a:endParaRPr b="0" i="0" sz="2100" u="none" cap="none" strike="noStrike">
              <a:solidFill>
                <a:schemeClr val="dk1"/>
              </a:solidFill>
              <a:latin typeface="Arial"/>
              <a:ea typeface="Arial"/>
              <a:cs typeface="Arial"/>
              <a:sym typeface="Arial"/>
            </a:endParaRPr>
          </a:p>
        </p:txBody>
      </p:sp>
      <p:sp>
        <p:nvSpPr>
          <p:cNvPr id="409" name="Google Shape;409;p13"/>
          <p:cNvSpPr/>
          <p:nvPr/>
        </p:nvSpPr>
        <p:spPr>
          <a:xfrm>
            <a:off x="6720840" y="4892040"/>
            <a:ext cx="4251960" cy="301752"/>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667079"/>
              </a:buClr>
              <a:buSzPts val="950"/>
              <a:buFont typeface="Arial"/>
              <a:buNone/>
            </a:pPr>
            <a:r>
              <a:rPr b="0" i="0" lang="en-US" sz="950" u="none" cap="none" strike="noStrike">
                <a:solidFill>
                  <a:srgbClr val="667079"/>
                </a:solidFill>
                <a:latin typeface="Arial"/>
                <a:ea typeface="Arial"/>
                <a:cs typeface="Arial"/>
                <a:sym typeface="Arial"/>
              </a:rPr>
              <a:t>Bronnen: Ryan &amp; Deci; Eccles &amp; Wigfield; Reeve &amp; Jang; Baumeister &amp; Leary; Fredricks et al.; Sonnentag &amp; Fritz.</a:t>
            </a:r>
            <a:endParaRPr b="0" i="0" sz="950" u="none" cap="none" strike="noStrike">
              <a:solidFill>
                <a:schemeClr val="dk1"/>
              </a:solidFill>
              <a:latin typeface="Arial"/>
              <a:ea typeface="Arial"/>
              <a:cs typeface="Arial"/>
              <a:sym typeface="Arial"/>
            </a:endParaRPr>
          </a:p>
        </p:txBody>
      </p:sp>
      <p:sp>
        <p:nvSpPr>
          <p:cNvPr id="410" name="Google Shape;410;p13"/>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Onderbouwing</a:t>
            </a:r>
            <a:endParaRPr b="0" i="0" sz="750" u="none" cap="none" strike="noStrike">
              <a:solidFill>
                <a:schemeClr val="dk1"/>
              </a:solidFill>
              <a:latin typeface="Arial"/>
              <a:ea typeface="Arial"/>
              <a:cs typeface="Arial"/>
              <a:sym typeface="Arial"/>
            </a:endParaRPr>
          </a:p>
        </p:txBody>
      </p:sp>
      <p:sp>
        <p:nvSpPr>
          <p:cNvPr id="411" name="Google Shape;411;p13"/>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13</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416" name="Shape 416"/>
        <p:cNvGrpSpPr/>
        <p:nvPr/>
      </p:nvGrpSpPr>
      <p:grpSpPr>
        <a:xfrm>
          <a:off x="0" y="0"/>
          <a:ext cx="0" cy="0"/>
          <a:chOff x="0" y="0"/>
          <a:chExt cx="0" cy="0"/>
        </a:xfrm>
      </p:grpSpPr>
      <p:sp>
        <p:nvSpPr>
          <p:cNvPr id="417" name="Google Shape;417;p14"/>
          <p:cNvSpPr/>
          <p:nvPr/>
        </p:nvSpPr>
        <p:spPr>
          <a:xfrm>
            <a:off x="502920" y="347472"/>
            <a:ext cx="70408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B2B46"/>
              </a:buClr>
              <a:buSzPts val="2900"/>
              <a:buFont typeface="Georgia"/>
              <a:buNone/>
            </a:pPr>
            <a:r>
              <a:rPr b="1" i="0" lang="en-US" sz="2900" u="none" cap="none" strike="noStrike">
                <a:solidFill>
                  <a:srgbClr val="0B2B46"/>
                </a:solidFill>
                <a:latin typeface="Georgia"/>
                <a:ea typeface="Georgia"/>
                <a:cs typeface="Georgia"/>
                <a:sym typeface="Georgia"/>
              </a:rPr>
              <a:t>Werkvorm 3 | Mijn leerenergie-experiment</a:t>
            </a:r>
            <a:endParaRPr b="0" i="0" sz="2900" u="none" cap="none" strike="noStrike">
              <a:solidFill>
                <a:schemeClr val="dk1"/>
              </a:solidFill>
              <a:latin typeface="Arial"/>
              <a:ea typeface="Arial"/>
              <a:cs typeface="Arial"/>
              <a:sym typeface="Arial"/>
            </a:endParaRPr>
          </a:p>
        </p:txBody>
      </p:sp>
      <p:sp>
        <p:nvSpPr>
          <p:cNvPr id="418" name="Google Shape;418;p14"/>
          <p:cNvSpPr/>
          <p:nvPr/>
        </p:nvSpPr>
        <p:spPr>
          <a:xfrm>
            <a:off x="502927" y="1050835"/>
            <a:ext cx="7498200" cy="228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8B5C78"/>
              </a:buClr>
              <a:buSzPts val="1250"/>
              <a:buFont typeface="Arial"/>
              <a:buNone/>
            </a:pPr>
            <a:r>
              <a:rPr b="1" i="0" lang="en-US" sz="1250" u="none" cap="none" strike="noStrike">
                <a:solidFill>
                  <a:srgbClr val="8B5C78"/>
                </a:solidFill>
                <a:latin typeface="Arial"/>
                <a:ea typeface="Arial"/>
                <a:cs typeface="Arial"/>
                <a:sym typeface="Arial"/>
              </a:rPr>
              <a:t>van workshop naar jouw eerstvolgende les of begeleiding</a:t>
            </a:r>
            <a:endParaRPr b="0" i="0" sz="1250" u="none" cap="none" strike="noStrike">
              <a:solidFill>
                <a:schemeClr val="dk1"/>
              </a:solidFill>
              <a:latin typeface="Arial"/>
              <a:ea typeface="Arial"/>
              <a:cs typeface="Arial"/>
              <a:sym typeface="Arial"/>
            </a:endParaRPr>
          </a:p>
        </p:txBody>
      </p:sp>
      <p:cxnSp>
        <p:nvCxnSpPr>
          <p:cNvPr id="419" name="Google Shape;419;p14"/>
          <p:cNvCxnSpPr/>
          <p:nvPr/>
        </p:nvCxnSpPr>
        <p:spPr>
          <a:xfrm>
            <a:off x="411477" y="1497586"/>
            <a:ext cx="1234500" cy="0"/>
          </a:xfrm>
          <a:prstGeom prst="straightConnector1">
            <a:avLst/>
          </a:prstGeom>
          <a:noFill/>
          <a:ln cap="flat" cmpd="sng" w="25400">
            <a:solidFill>
              <a:srgbClr val="8B5C78"/>
            </a:solidFill>
            <a:prstDash val="solid"/>
            <a:round/>
            <a:headEnd len="sm" w="sm" type="none"/>
            <a:tailEnd len="sm" w="sm" type="none"/>
          </a:ln>
        </p:spPr>
      </p:cxnSp>
      <p:pic>
        <p:nvPicPr>
          <p:cNvPr descr="/mnt/data/slide_assets/experiment-1.png" id="420" name="Google Shape;420;p14"/>
          <p:cNvPicPr preferRelativeResize="0"/>
          <p:nvPr/>
        </p:nvPicPr>
        <p:blipFill rotWithShape="1">
          <a:blip r:embed="rId3">
            <a:alphaModFix/>
          </a:blip>
          <a:srcRect b="0" l="0" r="0" t="0"/>
          <a:stretch/>
        </p:blipFill>
        <p:spPr>
          <a:xfrm>
            <a:off x="685800" y="1571304"/>
            <a:ext cx="2971800" cy="4218313"/>
          </a:xfrm>
          <a:prstGeom prst="rect">
            <a:avLst/>
          </a:prstGeom>
          <a:noFill/>
          <a:ln>
            <a:noFill/>
          </a:ln>
        </p:spPr>
      </p:pic>
      <p:sp>
        <p:nvSpPr>
          <p:cNvPr id="421" name="Google Shape;421;p14"/>
          <p:cNvSpPr/>
          <p:nvPr/>
        </p:nvSpPr>
        <p:spPr>
          <a:xfrm>
            <a:off x="4023360" y="1417320"/>
            <a:ext cx="7132320" cy="3931920"/>
          </a:xfrm>
          <a:prstGeom prst="roundRect">
            <a:avLst>
              <a:gd fmla="val 3488" name="adj"/>
            </a:avLst>
          </a:prstGeom>
          <a:solidFill>
            <a:srgbClr val="FFFFFF"/>
          </a:solidFill>
          <a:ln cap="flat" cmpd="sng" w="10150">
            <a:solidFill>
              <a:srgbClr val="DCCF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4"/>
          <p:cNvSpPr/>
          <p:nvPr/>
        </p:nvSpPr>
        <p:spPr>
          <a:xfrm>
            <a:off x="4343400" y="1737360"/>
            <a:ext cx="6492240" cy="27432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8B5C78"/>
              </a:buClr>
              <a:buSzPts val="2200"/>
              <a:buFont typeface="Arial"/>
              <a:buNone/>
            </a:pPr>
            <a:r>
              <a:rPr b="1" i="0" lang="en-US" sz="2200" u="none" cap="none" strike="noStrike">
                <a:solidFill>
                  <a:srgbClr val="8B5C78"/>
                </a:solidFill>
                <a:latin typeface="Arial"/>
                <a:ea typeface="Arial"/>
                <a:cs typeface="Arial"/>
                <a:sym typeface="Arial"/>
              </a:rPr>
              <a:t>Pak de A5-kaart</a:t>
            </a:r>
            <a:endParaRPr b="0" i="0" sz="2200" u="none" cap="none" strike="noStrike">
              <a:solidFill>
                <a:schemeClr val="dk1"/>
              </a:solidFill>
              <a:latin typeface="Arial"/>
              <a:ea typeface="Arial"/>
              <a:cs typeface="Arial"/>
              <a:sym typeface="Arial"/>
            </a:endParaRPr>
          </a:p>
        </p:txBody>
      </p:sp>
      <p:sp>
        <p:nvSpPr>
          <p:cNvPr id="423" name="Google Shape;423;p14"/>
          <p:cNvSpPr/>
          <p:nvPr/>
        </p:nvSpPr>
        <p:spPr>
          <a:xfrm>
            <a:off x="4343400" y="2240280"/>
            <a:ext cx="6400800" cy="2423160"/>
          </a:xfrm>
          <a:prstGeom prst="rect">
            <a:avLst/>
          </a:prstGeom>
          <a:noFill/>
          <a:ln>
            <a:noFill/>
          </a:ln>
        </p:spPr>
        <p:txBody>
          <a:bodyPr anchorCtr="0" anchor="ctr" bIns="875" lIns="875" spcFirstLastPara="1" rIns="875" wrap="square" tIns="875">
            <a:normAutofit/>
          </a:bodyPr>
          <a:lstStyle/>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Kies één situatie uit je eigen praktijk.</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Kies één pijler als eerste ingang.</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Formuleer één open vraag die je eerst stelt.</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0B2B46"/>
              </a:buClr>
              <a:buSzPts val="1750"/>
              <a:buFont typeface="Arial"/>
              <a:buNone/>
            </a:pPr>
            <a:r>
              <a:rPr b="0" i="0" lang="en-US" sz="1750" u="none" cap="none" strike="noStrike">
                <a:solidFill>
                  <a:srgbClr val="0B2B46"/>
                </a:solidFill>
                <a:latin typeface="Arial"/>
                <a:ea typeface="Arial"/>
                <a:cs typeface="Arial"/>
                <a:sym typeface="Arial"/>
              </a:rPr>
              <a:t>Maak je experiment klein genoeg voor je eerstvolgende les.</a:t>
            </a:r>
            <a:br>
              <a:rPr b="0" i="0" lang="en-US" sz="1750" u="none" cap="none" strike="noStrike">
                <a:solidFill>
                  <a:srgbClr val="0B2B46"/>
                </a:solidFill>
                <a:latin typeface="Arial"/>
                <a:ea typeface="Arial"/>
                <a:cs typeface="Arial"/>
                <a:sym typeface="Arial"/>
              </a:rPr>
            </a:br>
            <a:endParaRPr b="0" i="0" sz="1750" u="none" cap="none" strike="noStrike">
              <a:solidFill>
                <a:schemeClr val="dk1"/>
              </a:solidFill>
              <a:latin typeface="Arial"/>
              <a:ea typeface="Arial"/>
              <a:cs typeface="Arial"/>
              <a:sym typeface="Arial"/>
            </a:endParaRPr>
          </a:p>
          <a:p>
            <a:pPr indent="-177800" lvl="0" marL="177800" marR="0" rtl="0" algn="l">
              <a:spcBef>
                <a:spcPts val="0"/>
              </a:spcBef>
              <a:spcAft>
                <a:spcPts val="0"/>
              </a:spcAft>
              <a:buClr>
                <a:srgbClr val="0B2B46"/>
              </a:buClr>
              <a:buSzPts val="1750"/>
              <a:buFont typeface="Arial"/>
              <a:buChar char="•"/>
            </a:pPr>
            <a:r>
              <a:rPr b="0" i="0" lang="en-US" sz="1750" u="none" cap="none" strike="noStrike">
                <a:solidFill>
                  <a:srgbClr val="0B2B46"/>
                </a:solidFill>
                <a:latin typeface="Arial"/>
                <a:ea typeface="Arial"/>
                <a:cs typeface="Arial"/>
                <a:sym typeface="Arial"/>
              </a:rPr>
              <a:t>Bepaal waarop je daarna terugkijkt.</a:t>
            </a:r>
            <a:endParaRPr b="0" i="0" sz="1750" u="none" cap="none" strike="noStrike">
              <a:solidFill>
                <a:schemeClr val="dk1"/>
              </a:solidFill>
              <a:latin typeface="Arial"/>
              <a:ea typeface="Arial"/>
              <a:cs typeface="Arial"/>
              <a:sym typeface="Arial"/>
            </a:endParaRPr>
          </a:p>
        </p:txBody>
      </p:sp>
      <p:sp>
        <p:nvSpPr>
          <p:cNvPr id="424" name="Google Shape;424;p14"/>
          <p:cNvSpPr/>
          <p:nvPr/>
        </p:nvSpPr>
        <p:spPr>
          <a:xfrm>
            <a:off x="4343400" y="4800600"/>
            <a:ext cx="6355080" cy="411480"/>
          </a:xfrm>
          <a:prstGeom prst="roundRect">
            <a:avLst>
              <a:gd fmla="val 33333" name="adj"/>
            </a:avLst>
          </a:prstGeom>
          <a:solidFill>
            <a:srgbClr val="EBF1E7"/>
          </a:solidFill>
          <a:ln cap="flat" cmpd="sng" w="10150">
            <a:solidFill>
              <a:srgbClr val="DCE8D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4"/>
          <p:cNvSpPr/>
          <p:nvPr/>
        </p:nvSpPr>
        <p:spPr>
          <a:xfrm>
            <a:off x="4480560" y="4928616"/>
            <a:ext cx="6080760" cy="137160"/>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1350"/>
              <a:buFont typeface="Arial"/>
              <a:buNone/>
            </a:pPr>
            <a:r>
              <a:rPr b="1" i="0" lang="en-US" sz="1350" u="none" cap="none" strike="noStrike">
                <a:solidFill>
                  <a:srgbClr val="6F9671"/>
                </a:solidFill>
                <a:latin typeface="Arial"/>
                <a:ea typeface="Arial"/>
                <a:cs typeface="Arial"/>
                <a:sym typeface="Arial"/>
              </a:rPr>
              <a:t>Dit is je opbrengst: één concrete beweging, niet een heel verbeterplan.</a:t>
            </a:r>
            <a:endParaRPr b="0" i="0" sz="1350" u="none" cap="none" strike="noStrike">
              <a:solidFill>
                <a:schemeClr val="dk1"/>
              </a:solidFill>
              <a:latin typeface="Arial"/>
              <a:ea typeface="Arial"/>
              <a:cs typeface="Arial"/>
              <a:sym typeface="Arial"/>
            </a:endParaRPr>
          </a:p>
        </p:txBody>
      </p:sp>
      <p:sp>
        <p:nvSpPr>
          <p:cNvPr id="426" name="Google Shape;426;p14"/>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Materiaal: A5 Experimentkaart</a:t>
            </a:r>
            <a:endParaRPr b="0" i="0" sz="750" u="none" cap="none" strike="noStrike">
              <a:solidFill>
                <a:schemeClr val="dk1"/>
              </a:solidFill>
              <a:latin typeface="Arial"/>
              <a:ea typeface="Arial"/>
              <a:cs typeface="Arial"/>
              <a:sym typeface="Arial"/>
            </a:endParaRPr>
          </a:p>
        </p:txBody>
      </p:sp>
      <p:sp>
        <p:nvSpPr>
          <p:cNvPr id="427" name="Google Shape;427;p14"/>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14</a:t>
            </a:r>
            <a:endParaRPr b="0" i="0" sz="75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6EE"/>
        </a:solidFill>
      </p:bgPr>
    </p:bg>
    <p:spTree>
      <p:nvGrpSpPr>
        <p:cNvPr id="432" name="Shape 432"/>
        <p:cNvGrpSpPr/>
        <p:nvPr/>
      </p:nvGrpSpPr>
      <p:grpSpPr>
        <a:xfrm>
          <a:off x="0" y="0"/>
          <a:ext cx="0" cy="0"/>
          <a:chOff x="0" y="0"/>
          <a:chExt cx="0" cy="0"/>
        </a:xfrm>
      </p:grpSpPr>
      <p:pic>
        <p:nvPicPr>
          <p:cNvPr descr="/mnt/data/slide_assets/crops/abstract_169.jpg" id="433" name="Google Shape;433;p15"/>
          <p:cNvPicPr preferRelativeResize="0"/>
          <p:nvPr/>
        </p:nvPicPr>
        <p:blipFill rotWithShape="1">
          <a:blip r:embed="rId3">
            <a:alphaModFix/>
          </a:blip>
          <a:srcRect b="0" l="0" r="0" t="0"/>
          <a:stretch/>
        </p:blipFill>
        <p:spPr>
          <a:xfrm>
            <a:off x="0" y="0"/>
            <a:ext cx="12191695" cy="6858000"/>
          </a:xfrm>
          <a:prstGeom prst="rect">
            <a:avLst/>
          </a:prstGeom>
          <a:noFill/>
          <a:ln>
            <a:noFill/>
          </a:ln>
        </p:spPr>
      </p:pic>
      <p:sp>
        <p:nvSpPr>
          <p:cNvPr id="434" name="Google Shape;434;p15"/>
          <p:cNvSpPr/>
          <p:nvPr/>
        </p:nvSpPr>
        <p:spPr>
          <a:xfrm>
            <a:off x="868680" y="749808"/>
            <a:ext cx="10442448" cy="5029200"/>
          </a:xfrm>
          <a:prstGeom prst="roundRect">
            <a:avLst>
              <a:gd fmla="val 3273" name="adj"/>
            </a:avLst>
          </a:prstGeom>
          <a:solidFill>
            <a:srgbClr val="FBF6EE"/>
          </a:solidFill>
          <a:ln cap="flat" cmpd="sng" w="10150">
            <a:solidFill>
              <a:srgbClr val="E8DAC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15"/>
          <p:cNvSpPr/>
          <p:nvPr/>
        </p:nvSpPr>
        <p:spPr>
          <a:xfrm>
            <a:off x="1170432" y="1024128"/>
            <a:ext cx="9784080" cy="320040"/>
          </a:xfrm>
          <a:prstGeom prst="rect">
            <a:avLst/>
          </a:prstGeom>
          <a:noFill/>
          <a:ln>
            <a:noFill/>
          </a:ln>
        </p:spPr>
        <p:txBody>
          <a:bodyPr anchorCtr="0" anchor="t" bIns="625" lIns="625" spcFirstLastPara="1" rIns="625" wrap="square" tIns="625">
            <a:normAutofit/>
          </a:bodyPr>
          <a:lstStyle/>
          <a:p>
            <a:pPr indent="0" lvl="0" marL="0" marR="0" rtl="0" algn="l">
              <a:spcBef>
                <a:spcPts val="0"/>
              </a:spcBef>
              <a:spcAft>
                <a:spcPts val="0"/>
              </a:spcAft>
              <a:buClr>
                <a:srgbClr val="0B2B46"/>
              </a:buClr>
              <a:buSzPts val="3000"/>
              <a:buFont typeface="Georgia"/>
              <a:buNone/>
            </a:pPr>
            <a:r>
              <a:rPr b="1" i="0" lang="en-US" sz="3000" u="none" cap="none" strike="noStrike">
                <a:solidFill>
                  <a:srgbClr val="0B2B46"/>
                </a:solidFill>
                <a:latin typeface="Georgia"/>
                <a:ea typeface="Georgia"/>
                <a:cs typeface="Georgia"/>
                <a:sym typeface="Georgia"/>
              </a:rPr>
              <a:t>Afsluiting</a:t>
            </a:r>
            <a:endParaRPr b="0" i="0" sz="3000" u="none" cap="none" strike="noStrike">
              <a:solidFill>
                <a:schemeClr val="dk1"/>
              </a:solidFill>
              <a:latin typeface="Arial"/>
              <a:ea typeface="Arial"/>
              <a:cs typeface="Arial"/>
              <a:sym typeface="Arial"/>
            </a:endParaRPr>
          </a:p>
        </p:txBody>
      </p:sp>
      <p:sp>
        <p:nvSpPr>
          <p:cNvPr id="436" name="Google Shape;436;p15"/>
          <p:cNvSpPr/>
          <p:nvPr/>
        </p:nvSpPr>
        <p:spPr>
          <a:xfrm>
            <a:off x="1188720" y="1847088"/>
            <a:ext cx="9738360" cy="438912"/>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3000"/>
              <a:buFont typeface="Arial"/>
              <a:buNone/>
            </a:pPr>
            <a:r>
              <a:rPr b="1" i="0" lang="en-US" sz="3000" u="none" cap="none" strike="noStrike">
                <a:solidFill>
                  <a:srgbClr val="0B2B46"/>
                </a:solidFill>
                <a:latin typeface="Arial"/>
                <a:ea typeface="Arial"/>
                <a:cs typeface="Arial"/>
                <a:sym typeface="Arial"/>
              </a:rPr>
              <a:t>Eigenaarschap kun je niet afdwingen.</a:t>
            </a:r>
            <a:endParaRPr b="0" i="0" sz="3000" u="none" cap="none" strike="noStrike">
              <a:solidFill>
                <a:schemeClr val="dk1"/>
              </a:solidFill>
              <a:latin typeface="Arial"/>
              <a:ea typeface="Arial"/>
              <a:cs typeface="Arial"/>
              <a:sym typeface="Arial"/>
            </a:endParaRPr>
          </a:p>
        </p:txBody>
      </p:sp>
      <p:sp>
        <p:nvSpPr>
          <p:cNvPr id="437" name="Google Shape;437;p15"/>
          <p:cNvSpPr/>
          <p:nvPr/>
        </p:nvSpPr>
        <p:spPr>
          <a:xfrm>
            <a:off x="1417320" y="2633472"/>
            <a:ext cx="9235440" cy="868680"/>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8B5C78"/>
              </a:buClr>
              <a:buSzPts val="2400"/>
              <a:buFont typeface="Arial"/>
              <a:buNone/>
            </a:pPr>
            <a:r>
              <a:rPr b="1" i="0" lang="en-US" sz="2400" u="none" cap="none" strike="noStrike">
                <a:solidFill>
                  <a:srgbClr val="8B5C78"/>
                </a:solidFill>
                <a:latin typeface="Arial"/>
                <a:ea typeface="Arial"/>
                <a:cs typeface="Arial"/>
                <a:sym typeface="Arial"/>
              </a:rPr>
              <a:t>Je kunt wel een leeromgeving maken waarin het waarschijnlijker wordt dat een student weer regie pakt.</a:t>
            </a:r>
            <a:endParaRPr b="0" i="0" sz="2400" u="none" cap="none" strike="noStrike">
              <a:solidFill>
                <a:schemeClr val="dk1"/>
              </a:solidFill>
              <a:latin typeface="Arial"/>
              <a:ea typeface="Arial"/>
              <a:cs typeface="Arial"/>
              <a:sym typeface="Arial"/>
            </a:endParaRPr>
          </a:p>
        </p:txBody>
      </p:sp>
      <p:sp>
        <p:nvSpPr>
          <p:cNvPr id="438" name="Google Shape;438;p15"/>
          <p:cNvSpPr/>
          <p:nvPr/>
        </p:nvSpPr>
        <p:spPr>
          <a:xfrm>
            <a:off x="1353312" y="4206240"/>
            <a:ext cx="9326880" cy="411480"/>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6F9671"/>
              </a:buClr>
              <a:buSzPts val="2200"/>
              <a:buFont typeface="Arial"/>
              <a:buNone/>
            </a:pPr>
            <a:r>
              <a:rPr b="1" i="0" lang="en-US" sz="2200" u="none" cap="none" strike="noStrike">
                <a:solidFill>
                  <a:srgbClr val="6F9671"/>
                </a:solidFill>
                <a:latin typeface="Arial"/>
                <a:ea typeface="Arial"/>
                <a:cs typeface="Arial"/>
                <a:sym typeface="Arial"/>
              </a:rPr>
              <a:t>Kijk eerst. Kies één ingang. Vraag beter. Probeer klein. Kijk opnieuw.</a:t>
            </a:r>
            <a:endParaRPr b="0" i="0" sz="2200" u="none" cap="none" strike="noStrike">
              <a:solidFill>
                <a:schemeClr val="dk1"/>
              </a:solidFill>
              <a:latin typeface="Arial"/>
              <a:ea typeface="Arial"/>
              <a:cs typeface="Arial"/>
              <a:sym typeface="Arial"/>
            </a:endParaRPr>
          </a:p>
        </p:txBody>
      </p:sp>
      <p:sp>
        <p:nvSpPr>
          <p:cNvPr id="439" name="Google Shape;439;p15"/>
          <p:cNvSpPr/>
          <p:nvPr/>
        </p:nvSpPr>
        <p:spPr>
          <a:xfrm>
            <a:off x="1188720" y="5166360"/>
            <a:ext cx="9784080" cy="228600"/>
          </a:xfrm>
          <a:prstGeom prst="rect">
            <a:avLst/>
          </a:prstGeom>
          <a:noFill/>
          <a:ln>
            <a:noFill/>
          </a:ln>
        </p:spPr>
        <p:txBody>
          <a:bodyPr anchorCtr="0" anchor="t" bIns="625" lIns="625" spcFirstLastPara="1" rIns="625" wrap="square" tIns="625">
            <a:normAutofit/>
          </a:bodyPr>
          <a:lstStyle/>
          <a:p>
            <a:pPr indent="0" lvl="0" marL="0" marR="0" rtl="0" algn="ctr">
              <a:spcBef>
                <a:spcPts val="0"/>
              </a:spcBef>
              <a:spcAft>
                <a:spcPts val="0"/>
              </a:spcAft>
              <a:buClr>
                <a:srgbClr val="0B2B46"/>
              </a:buClr>
              <a:buSzPts val="1700"/>
              <a:buFont typeface="Arial"/>
              <a:buNone/>
            </a:pPr>
            <a:r>
              <a:rPr b="1" i="0" lang="en-US" sz="1700" u="none" cap="none" strike="noStrike">
                <a:solidFill>
                  <a:srgbClr val="0B2B46"/>
                </a:solidFill>
                <a:latin typeface="Arial"/>
                <a:ea typeface="Arial"/>
                <a:cs typeface="Arial"/>
                <a:sym typeface="Arial"/>
              </a:rPr>
              <a:t>Dank je wel</a:t>
            </a:r>
            <a:endParaRPr b="0" i="0" sz="1700" u="none" cap="none" strike="noStrike">
              <a:solidFill>
                <a:schemeClr val="dk1"/>
              </a:solidFill>
              <a:latin typeface="Arial"/>
              <a:ea typeface="Arial"/>
              <a:cs typeface="Arial"/>
              <a:sym typeface="Arial"/>
            </a:endParaRPr>
          </a:p>
        </p:txBody>
      </p:sp>
      <p:sp>
        <p:nvSpPr>
          <p:cNvPr id="440" name="Google Shape;440;p15"/>
          <p:cNvSpPr/>
          <p:nvPr/>
        </p:nvSpPr>
        <p:spPr>
          <a:xfrm>
            <a:off x="411480" y="6519672"/>
            <a:ext cx="475488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Studio Umoya</a:t>
            </a:r>
            <a:endParaRPr b="0" i="0" sz="750" u="none" cap="none" strike="noStrike">
              <a:solidFill>
                <a:schemeClr val="dk1"/>
              </a:solidFill>
              <a:latin typeface="Arial"/>
              <a:ea typeface="Arial"/>
              <a:cs typeface="Arial"/>
              <a:sym typeface="Arial"/>
            </a:endParaRPr>
          </a:p>
        </p:txBody>
      </p:sp>
      <p:sp>
        <p:nvSpPr>
          <p:cNvPr id="441" name="Google Shape;441;p15"/>
          <p:cNvSpPr/>
          <p:nvPr/>
        </p:nvSpPr>
        <p:spPr>
          <a:xfrm>
            <a:off x="11384280" y="6501384"/>
            <a:ext cx="365760" cy="16459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7079"/>
              </a:buClr>
              <a:buSzPts val="750"/>
              <a:buFont typeface="Arial"/>
              <a:buNone/>
            </a:pPr>
            <a:r>
              <a:rPr b="0" i="0" lang="en-US" sz="750" u="none" cap="none" strike="noStrike">
                <a:solidFill>
                  <a:srgbClr val="667079"/>
                </a:solidFill>
                <a:latin typeface="Arial"/>
                <a:ea typeface="Arial"/>
                <a:cs typeface="Arial"/>
                <a:sym typeface="Arial"/>
              </a:rPr>
              <a:t>15</a:t>
            </a:r>
            <a:endParaRPr b="0" i="0" sz="75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2026-09-30T11:52:03Z</dcterms:created>
  <dc:creator>Studio Umoya</dc:creator>
</cp:coreProperties>
</file>