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1"/>
  </p:notesMasterIdLst>
  <p:sldIdLst>
    <p:sldId id="256" r:id="rId2"/>
    <p:sldId id="258" r:id="rId3"/>
    <p:sldId id="298" r:id="rId4"/>
    <p:sldId id="288" r:id="rId5"/>
    <p:sldId id="296" r:id="rId6"/>
    <p:sldId id="274" r:id="rId7"/>
    <p:sldId id="305" r:id="rId8"/>
    <p:sldId id="304" r:id="rId9"/>
    <p:sldId id="271" r:id="rId10"/>
    <p:sldId id="272" r:id="rId11"/>
    <p:sldId id="273" r:id="rId12"/>
    <p:sldId id="295" r:id="rId13"/>
    <p:sldId id="260" r:id="rId14"/>
    <p:sldId id="261" r:id="rId15"/>
    <p:sldId id="262" r:id="rId16"/>
    <p:sldId id="263" r:id="rId17"/>
    <p:sldId id="308" r:id="rId18"/>
    <p:sldId id="265" r:id="rId19"/>
    <p:sldId id="306" r:id="rId20"/>
    <p:sldId id="309" r:id="rId21"/>
    <p:sldId id="307" r:id="rId22"/>
    <p:sldId id="267" r:id="rId23"/>
    <p:sldId id="301" r:id="rId24"/>
    <p:sldId id="269" r:id="rId25"/>
    <p:sldId id="302" r:id="rId26"/>
    <p:sldId id="281" r:id="rId27"/>
    <p:sldId id="282" r:id="rId28"/>
    <p:sldId id="283" r:id="rId29"/>
    <p:sldId id="284" r:id="rId30"/>
    <p:sldId id="286" r:id="rId31"/>
    <p:sldId id="285" r:id="rId32"/>
    <p:sldId id="287" r:id="rId33"/>
    <p:sldId id="294" r:id="rId34"/>
    <p:sldId id="290" r:id="rId35"/>
    <p:sldId id="291" r:id="rId36"/>
    <p:sldId id="293" r:id="rId37"/>
    <p:sldId id="279" r:id="rId38"/>
    <p:sldId id="280" r:id="rId39"/>
    <p:sldId id="289" r:id="rId40"/>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hOUcIytbJDwvI/CQdC3ilRWgbk7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832BD1-F2AF-4C63-8B60-2A38D1160DDA}" v="3" dt="2026-10-08T12:00:13.6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customschemas.google.com/relationships/presentationmetadata" Target="metadata"/><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dith Peinemann" userId="fb92c0c4-708d-419b-a221-1c6e5b3b7d1b" providerId="ADAL" clId="{93790C59-FE2E-470F-9314-46D692F7B9E2}"/>
    <pc:docChg chg="undo custSel addSld delSld modSld sldOrd">
      <pc:chgData name="Judith Peinemann" userId="fb92c0c4-708d-419b-a221-1c6e5b3b7d1b" providerId="ADAL" clId="{93790C59-FE2E-470F-9314-46D692F7B9E2}" dt="2026-10-08T12:00:42.811" v="203" actId="403"/>
      <pc:docMkLst>
        <pc:docMk/>
      </pc:docMkLst>
      <pc:sldChg chg="addSp delSp modSp mod">
        <pc:chgData name="Judith Peinemann" userId="fb92c0c4-708d-419b-a221-1c6e5b3b7d1b" providerId="ADAL" clId="{93790C59-FE2E-470F-9314-46D692F7B9E2}" dt="2026-10-08T11:20:16.556" v="50" actId="14100"/>
        <pc:sldMkLst>
          <pc:docMk/>
          <pc:sldMk cId="0" sldId="260"/>
        </pc:sldMkLst>
        <pc:spChg chg="del">
          <ac:chgData name="Judith Peinemann" userId="fb92c0c4-708d-419b-a221-1c6e5b3b7d1b" providerId="ADAL" clId="{93790C59-FE2E-470F-9314-46D692F7B9E2}" dt="2026-10-08T11:19:45.293" v="9" actId="478"/>
          <ac:spMkLst>
            <pc:docMk/>
            <pc:sldMk cId="0" sldId="260"/>
            <ac:spMk id="9" creationId="{00000000-0000-0000-0000-000000000000}"/>
          </ac:spMkLst>
        </pc:spChg>
        <pc:spChg chg="mod">
          <ac:chgData name="Judith Peinemann" userId="fb92c0c4-708d-419b-a221-1c6e5b3b7d1b" providerId="ADAL" clId="{93790C59-FE2E-470F-9314-46D692F7B9E2}" dt="2026-10-08T11:20:10.730" v="49" actId="20577"/>
          <ac:spMkLst>
            <pc:docMk/>
            <pc:sldMk cId="0" sldId="260"/>
            <ac:spMk id="12" creationId="{00000000-0000-0000-0000-000000000000}"/>
          </ac:spMkLst>
        </pc:spChg>
        <pc:spChg chg="mod">
          <ac:chgData name="Judith Peinemann" userId="fb92c0c4-708d-419b-a221-1c6e5b3b7d1b" providerId="ADAL" clId="{93790C59-FE2E-470F-9314-46D692F7B9E2}" dt="2026-10-08T11:20:16.556" v="50" actId="14100"/>
          <ac:spMkLst>
            <pc:docMk/>
            <pc:sldMk cId="0" sldId="260"/>
            <ac:spMk id="16" creationId="{00000000-0000-0000-0000-000000000000}"/>
          </ac:spMkLst>
        </pc:spChg>
        <pc:spChg chg="add mod">
          <ac:chgData name="Judith Peinemann" userId="fb92c0c4-708d-419b-a221-1c6e5b3b7d1b" providerId="ADAL" clId="{93790C59-FE2E-470F-9314-46D692F7B9E2}" dt="2026-10-08T11:20:00.568" v="30" actId="20577"/>
          <ac:spMkLst>
            <pc:docMk/>
            <pc:sldMk cId="0" sldId="260"/>
            <ac:spMk id="21" creationId="{9CB5FE28-0BB7-35A2-3C06-5CB86543E8A5}"/>
          </ac:spMkLst>
        </pc:spChg>
      </pc:sldChg>
      <pc:sldChg chg="ord">
        <pc:chgData name="Judith Peinemann" userId="fb92c0c4-708d-419b-a221-1c6e5b3b7d1b" providerId="ADAL" clId="{93790C59-FE2E-470F-9314-46D692F7B9E2}" dt="2026-10-08T11:10:43.028" v="4"/>
        <pc:sldMkLst>
          <pc:docMk/>
          <pc:sldMk cId="0" sldId="274"/>
        </pc:sldMkLst>
      </pc:sldChg>
      <pc:sldChg chg="del">
        <pc:chgData name="Judith Peinemann" userId="fb92c0c4-708d-419b-a221-1c6e5b3b7d1b" providerId="ADAL" clId="{93790C59-FE2E-470F-9314-46D692F7B9E2}" dt="2026-10-08T11:46:18.893" v="131" actId="47"/>
        <pc:sldMkLst>
          <pc:docMk/>
          <pc:sldMk cId="2638335954" sldId="299"/>
        </pc:sldMkLst>
      </pc:sldChg>
      <pc:sldChg chg="del">
        <pc:chgData name="Judith Peinemann" userId="fb92c0c4-708d-419b-a221-1c6e5b3b7d1b" providerId="ADAL" clId="{93790C59-FE2E-470F-9314-46D692F7B9E2}" dt="2026-10-08T11:38:28.188" v="116" actId="47"/>
        <pc:sldMkLst>
          <pc:docMk/>
          <pc:sldMk cId="2335725300" sldId="300"/>
        </pc:sldMkLst>
      </pc:sldChg>
      <pc:sldChg chg="add del">
        <pc:chgData name="Judith Peinemann" userId="fb92c0c4-708d-419b-a221-1c6e5b3b7d1b" providerId="ADAL" clId="{93790C59-FE2E-470F-9314-46D692F7B9E2}" dt="2026-10-08T11:19:31.574" v="8" actId="47"/>
        <pc:sldMkLst>
          <pc:docMk/>
          <pc:sldMk cId="2763922379" sldId="303"/>
        </pc:sldMkLst>
      </pc:sldChg>
      <pc:sldChg chg="addSp modSp new mod ord">
        <pc:chgData name="Judith Peinemann" userId="fb92c0c4-708d-419b-a221-1c6e5b3b7d1b" providerId="ADAL" clId="{93790C59-FE2E-470F-9314-46D692F7B9E2}" dt="2026-10-08T11:21:50.339" v="56" actId="1076"/>
        <pc:sldMkLst>
          <pc:docMk/>
          <pc:sldMk cId="1709076460" sldId="304"/>
        </pc:sldMkLst>
        <pc:picChg chg="add mod">
          <ac:chgData name="Judith Peinemann" userId="fb92c0c4-708d-419b-a221-1c6e5b3b7d1b" providerId="ADAL" clId="{93790C59-FE2E-470F-9314-46D692F7B9E2}" dt="2026-10-08T11:21:50.339" v="56" actId="1076"/>
          <ac:picMkLst>
            <pc:docMk/>
            <pc:sldMk cId="1709076460" sldId="304"/>
            <ac:picMk id="3" creationId="{44BA5C33-E4C6-088C-090E-81955D9A0C80}"/>
          </ac:picMkLst>
        </pc:picChg>
      </pc:sldChg>
      <pc:sldChg chg="addSp modSp new mod">
        <pc:chgData name="Judith Peinemann" userId="fb92c0c4-708d-419b-a221-1c6e5b3b7d1b" providerId="ADAL" clId="{93790C59-FE2E-470F-9314-46D692F7B9E2}" dt="2026-10-08T11:32:38.297" v="62" actId="1076"/>
        <pc:sldMkLst>
          <pc:docMk/>
          <pc:sldMk cId="807878554" sldId="305"/>
        </pc:sldMkLst>
        <pc:picChg chg="add mod">
          <ac:chgData name="Judith Peinemann" userId="fb92c0c4-708d-419b-a221-1c6e5b3b7d1b" providerId="ADAL" clId="{93790C59-FE2E-470F-9314-46D692F7B9E2}" dt="2026-10-08T11:32:38.297" v="62" actId="1076"/>
          <ac:picMkLst>
            <pc:docMk/>
            <pc:sldMk cId="807878554" sldId="305"/>
            <ac:picMk id="3" creationId="{CDB02035-AE02-55CE-528E-6CF9E137FA00}"/>
          </ac:picMkLst>
        </pc:picChg>
      </pc:sldChg>
      <pc:sldChg chg="addSp modSp new mod">
        <pc:chgData name="Judith Peinemann" userId="fb92c0c4-708d-419b-a221-1c6e5b3b7d1b" providerId="ADAL" clId="{93790C59-FE2E-470F-9314-46D692F7B9E2}" dt="2026-10-08T12:00:42.811" v="203" actId="403"/>
        <pc:sldMkLst>
          <pc:docMk/>
          <pc:sldMk cId="1798616416" sldId="306"/>
        </pc:sldMkLst>
        <pc:spChg chg="add mod">
          <ac:chgData name="Judith Peinemann" userId="fb92c0c4-708d-419b-a221-1c6e5b3b7d1b" providerId="ADAL" clId="{93790C59-FE2E-470F-9314-46D692F7B9E2}" dt="2026-10-08T12:00:42.811" v="203" actId="403"/>
          <ac:spMkLst>
            <pc:docMk/>
            <pc:sldMk cId="1798616416" sldId="306"/>
            <ac:spMk id="5" creationId="{02313633-2B20-360B-9242-978F4E55258A}"/>
          </ac:spMkLst>
        </pc:spChg>
        <pc:picChg chg="add mod">
          <ac:chgData name="Judith Peinemann" userId="fb92c0c4-708d-419b-a221-1c6e5b3b7d1b" providerId="ADAL" clId="{93790C59-FE2E-470F-9314-46D692F7B9E2}" dt="2026-10-08T11:59:48.765" v="177" actId="1076"/>
          <ac:picMkLst>
            <pc:docMk/>
            <pc:sldMk cId="1798616416" sldId="306"/>
            <ac:picMk id="3" creationId="{ECD0DB67-468E-BBE5-D2D4-D3953F88B543}"/>
          </ac:picMkLst>
        </pc:picChg>
      </pc:sldChg>
      <pc:sldChg chg="addSp delSp modSp new mod">
        <pc:chgData name="Judith Peinemann" userId="fb92c0c4-708d-419b-a221-1c6e5b3b7d1b" providerId="ADAL" clId="{93790C59-FE2E-470F-9314-46D692F7B9E2}" dt="2026-10-08T11:41:11.473" v="130" actId="14100"/>
        <pc:sldMkLst>
          <pc:docMk/>
          <pc:sldMk cId="2767677130" sldId="307"/>
        </pc:sldMkLst>
        <pc:spChg chg="add mod">
          <ac:chgData name="Judith Peinemann" userId="fb92c0c4-708d-419b-a221-1c6e5b3b7d1b" providerId="ADAL" clId="{93790C59-FE2E-470F-9314-46D692F7B9E2}" dt="2026-10-08T11:41:11.473" v="130" actId="14100"/>
          <ac:spMkLst>
            <pc:docMk/>
            <pc:sldMk cId="2767677130" sldId="307"/>
            <ac:spMk id="6" creationId="{B73DAFBA-C5AE-FE03-F35F-850258A4E4D1}"/>
          </ac:spMkLst>
        </pc:spChg>
        <pc:spChg chg="add mod">
          <ac:chgData name="Judith Peinemann" userId="fb92c0c4-708d-419b-a221-1c6e5b3b7d1b" providerId="ADAL" clId="{93790C59-FE2E-470F-9314-46D692F7B9E2}" dt="2026-10-08T11:39:48.629" v="122" actId="1076"/>
          <ac:spMkLst>
            <pc:docMk/>
            <pc:sldMk cId="2767677130" sldId="307"/>
            <ac:spMk id="8" creationId="{30459712-1252-F323-4D18-4983989219E7}"/>
          </ac:spMkLst>
        </pc:spChg>
        <pc:picChg chg="add del">
          <ac:chgData name="Judith Peinemann" userId="fb92c0c4-708d-419b-a221-1c6e5b3b7d1b" providerId="ADAL" clId="{93790C59-FE2E-470F-9314-46D692F7B9E2}" dt="2026-10-08T11:36:45.447" v="70" actId="478"/>
          <ac:picMkLst>
            <pc:docMk/>
            <pc:sldMk cId="2767677130" sldId="307"/>
            <ac:picMk id="3" creationId="{EF9FB920-3D19-45E7-4F25-974D952C0AE4}"/>
          </ac:picMkLst>
        </pc:picChg>
        <pc:picChg chg="add mod">
          <ac:chgData name="Judith Peinemann" userId="fb92c0c4-708d-419b-a221-1c6e5b3b7d1b" providerId="ADAL" clId="{93790C59-FE2E-470F-9314-46D692F7B9E2}" dt="2026-10-08T11:37:56.512" v="74" actId="1076"/>
          <ac:picMkLst>
            <pc:docMk/>
            <pc:sldMk cId="2767677130" sldId="307"/>
            <ac:picMk id="5" creationId="{E5DEB9D3-BBDC-2B32-540C-450BC94783D3}"/>
          </ac:picMkLst>
        </pc:picChg>
      </pc:sldChg>
      <pc:sldChg chg="addSp delSp modSp new mod setBg">
        <pc:chgData name="Judith Peinemann" userId="fb92c0c4-708d-419b-a221-1c6e5b3b7d1b" providerId="ADAL" clId="{93790C59-FE2E-470F-9314-46D692F7B9E2}" dt="2026-10-08T11:46:54.622" v="139" actId="26606"/>
        <pc:sldMkLst>
          <pc:docMk/>
          <pc:sldMk cId="3140548653" sldId="308"/>
        </pc:sldMkLst>
        <pc:spChg chg="add del">
          <ac:chgData name="Judith Peinemann" userId="fb92c0c4-708d-419b-a221-1c6e5b3b7d1b" providerId="ADAL" clId="{93790C59-FE2E-470F-9314-46D692F7B9E2}" dt="2026-10-08T11:46:54.622" v="139" actId="26606"/>
          <ac:spMkLst>
            <pc:docMk/>
            <pc:sldMk cId="3140548653" sldId="308"/>
            <ac:spMk id="8" creationId="{42A4FC2C-047E-45A5-965D-8E1E3BF09BC6}"/>
          </ac:spMkLst>
        </pc:spChg>
        <pc:picChg chg="add mod">
          <ac:chgData name="Judith Peinemann" userId="fb92c0c4-708d-419b-a221-1c6e5b3b7d1b" providerId="ADAL" clId="{93790C59-FE2E-470F-9314-46D692F7B9E2}" dt="2026-10-08T11:46:54.622" v="139" actId="26606"/>
          <ac:picMkLst>
            <pc:docMk/>
            <pc:sldMk cId="3140548653" sldId="308"/>
            <ac:picMk id="3" creationId="{DC0FB11C-4E5A-43A1-2BFB-C6EF191F0056}"/>
          </ac:picMkLst>
        </pc:picChg>
      </pc:sldChg>
      <pc:sldChg chg="addSp modSp new mod">
        <pc:chgData name="Judith Peinemann" userId="fb92c0c4-708d-419b-a221-1c6e5b3b7d1b" providerId="ADAL" clId="{93790C59-FE2E-470F-9314-46D692F7B9E2}" dt="2026-10-08T11:59:17.693" v="176" actId="207"/>
        <pc:sldMkLst>
          <pc:docMk/>
          <pc:sldMk cId="2939039449" sldId="309"/>
        </pc:sldMkLst>
        <pc:spChg chg="add mod">
          <ac:chgData name="Judith Peinemann" userId="fb92c0c4-708d-419b-a221-1c6e5b3b7d1b" providerId="ADAL" clId="{93790C59-FE2E-470F-9314-46D692F7B9E2}" dt="2026-10-08T11:59:17.693" v="176" actId="207"/>
          <ac:spMkLst>
            <pc:docMk/>
            <pc:sldMk cId="2939039449" sldId="309"/>
            <ac:spMk id="3" creationId="{89850E67-F14E-EC2F-13FF-5CB07413C15C}"/>
          </ac:spMkLst>
        </pc:spChg>
        <pc:spChg chg="add mod">
          <ac:chgData name="Judith Peinemann" userId="fb92c0c4-708d-419b-a221-1c6e5b3b7d1b" providerId="ADAL" clId="{93790C59-FE2E-470F-9314-46D692F7B9E2}" dt="2026-10-08T11:59:09.345" v="174" actId="20577"/>
          <ac:spMkLst>
            <pc:docMk/>
            <pc:sldMk cId="2939039449" sldId="309"/>
            <ac:spMk id="5" creationId="{6C9D0E72-43A1-3C5E-8E26-EEE13E72C0D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‹nr.›</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OPENING | 00:00–00:30</a:t>
            </a:r>
          </a:p>
          <a:p>
            <a:r>
              <a:t>Welkom. Benoem: “We gaan onderzoeken wat leren op dit moment ondersteunt. Jullie ervaren kleine werkvormen en nemen één eigen experiment mee.”</a:t>
            </a:r>
          </a:p>
          <a:p>
            <a:endParaRPr/>
          </a:p>
          <a:p>
            <a:r>
              <a:t>Open rustig. Benoem dat dit geen workshop wordt over studenten harder laten werken, maar over beter kijken wat leren op dit moment ondersteunt of belemmert.</a:t>
            </a: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OPBRENGST | 00:50–01:10</a:t>
            </a:r>
          </a:p>
          <a:p>
            <a:r>
              <a:t>Noem kort de drie doelen. Vandaag ervaren deelnemers vijf kleine werkvormen, ontwerpen zij één interventie en kiezen zij hun eigen experiment. Betekenis kan gaan over beroep, doorstroom, dagelijks leven of het ontdekken van een richting. Niet alleen over een vast beroepsbeeld.</a:t>
            </a:r>
          </a:p>
          <a:p>
            <a:r>
              <a:t>Overgang: “Die opbrengsten sluiten aan bij jullie Nova-koers. Dat zien we op de volgende dia.”</a:t>
            </a:r>
          </a:p>
          <a:p>
            <a:endParaRPr/>
          </a:p>
          <a:p>
            <a:r>
              <a:t>VERDIEPING EN INTERVENTIEMENU UIT JE BESTAANDE PRESENTATIE</a:t>
            </a:r>
          </a:p>
          <a:p>
            <a:r>
              <a:t>Doel van deze dia: de belofte van de workshop expliciet verbinden aan leerenergie.</a:t>
            </a:r>
          </a:p>
          <a:p>
            <a:endParaRPr/>
          </a:p>
          <a:p>
            <a:r>
              <a:t>Zeg bijvoorbeeld: “Vandaag onderzoeken we hoe je leerenergie aanwakkert. In mijn workshop gaat dat over studenten die zich betrokken voelen, invloed ervaren en vertrouwen krijgen in hun eigen ontwikkeling. We verbinden dit aan kleine, praktische interventies in jullie lessen en begeleiding.”</a:t>
            </a:r>
          </a:p>
          <a:p>
            <a:endParaRPr/>
          </a:p>
          <a:p>
            <a:r>
              <a:t>Licht de drie opbrengsten kort toe. Bij het tweede doel kun je zeggen: “Maak meteen duidelijk wat een opdracht bijdraagt aan het doel van de les, het examen of het beroep dat de student wil gaan uitoefenen.”</a:t>
            </a:r>
          </a:p>
          <a:p>
            <a:endParaRPr/>
          </a:p>
          <a:p>
            <a:r>
              <a:t>Bij het derde doel: “Je kiest één kleine verandering die motivatie, betrokkenheid en eigenaarschap ondersteunt. Die werk je samen uit in het Interventielab en neem je als eigen experiment mee in je persoonlijke notities.”</a:t>
            </a:r>
          </a:p>
          <a:p>
            <a:endParaRPr/>
          </a:p>
          <a:p>
            <a:r>
              <a:t>Overgang naar de volgende dia: “Hoe sluiten deze opbrengsten aan bij groeien als mens? Daarvoor kijken we kort naar de Nova-koers.”</a:t>
            </a:r>
          </a:p>
          <a:p>
            <a:endParaRPr/>
          </a:p>
          <a:p>
            <a:r>
              <a:t>Tekstbasis: de door Judith aangeleverde workshopbeschrijving over leerenergie. De tekst op deze dia beschrijft de beoogde leeropbrengsten van de workshop.</a:t>
            </a:r>
          </a:p>
        </p:txBody>
      </p:sp>
      <p:sp>
        <p:nvSpPr>
          <p:cNvPr id="53" name="Google Shape;5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8" name="Google Shape;37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VERBORGEN RESERVE / NASLAG — NIET IN DE 75-MINUTENROUTE</a:t>
            </a:r>
          </a:p>
          <a:p>
            <a:r>
              <a:t>Deze dia is behouden en verplaatst naar het einde. Toon alleen ter vervanging van een ander onderdeel of bij een losse vervolgsessie. Een verborgen dia kan handmatig worden geopend; zij wordt overgeslagen tijdens de gewone diavoorstelling.</a:t>
            </a:r>
          </a:p>
          <a:p>
            <a:endParaRPr/>
          </a:p>
          <a:p>
            <a:r>
              <a:t>Laat deelnemers fysiek positie kiezen of hand opsteken. Deze werkvorm nuanceert: leerenergie is geen eis dat iedereen altijd méér moet doen.</a:t>
            </a:r>
          </a:p>
        </p:txBody>
      </p:sp>
      <p:sp>
        <p:nvSpPr>
          <p:cNvPr id="379" name="Google Shape;37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NOVA-KOERS EN LEERENERGIE | 01:10–02:00</a:t>
            </a:r>
          </a:p>
          <a:p>
            <a:endParaRPr/>
          </a:p>
          <a:p>
            <a:r>
              <a:t>ZEG</a:t>
            </a:r>
          </a:p>
          <a:p>
            <a:endParaRPr/>
          </a:p>
          <a:p>
            <a:r>
              <a:t>“Jullie Nova-koers gaat over groeien als mens. Daar horen vakmanschap, zelfvertrouwen en zelfstandigheid bij, en leren verantwoordelijkheid nemen. Rechts zie je onze didactische vertaling naar eigenaarschap: de student begrijpt het doel, kiest een aanpak en bespreekt een volgende stap. Het leerenergiemodel helpt ons onderzoeken wat de student daarvoor nodig heeft. Vandaag vertalen we dat naar kleine veranderingen in je eigen les of begeleiding.”</a:t>
            </a:r>
          </a:p>
          <a:p>
            <a:endParaRPr/>
          </a:p>
          <a:p>
            <a:r>
              <a:t>DOOR NAAR DE STARTVRAAG</a:t>
            </a:r>
          </a:p>
          <a:p>
            <a:endParaRPr/>
          </a:p>
          <a:p>
            <a:r>
              <a:t>“Denk eens aan een student die bij jou ineens wél in beweging kwam. Wat gebeurde er vlak daarvoor?”</a:t>
            </a:r>
          </a:p>
          <a:p>
            <a:endParaRPr/>
          </a:p>
          <a:p>
            <a:r>
              <a:t>HOUD DIT KORT</a:t>
            </a:r>
          </a:p>
          <a:p>
            <a:endParaRPr/>
          </a:p>
          <a:p>
            <a:r>
              <a:t>Benoem nu de verbinding tussen de Nova-koers en de workshop. De vijf pijlers komen na Noor en het spreeuwenbeeld uitgebreider terug. Lees de vijf kaders hier niet één voor één voor. Zo blijft er tijd om de werkvormen te ervaren.</a:t>
            </a:r>
          </a:p>
          <a:p>
            <a:endParaRPr/>
          </a:p>
          <a:p>
            <a:r>
              <a:t>BRON EN DIDACTISCHE VERTALING</a:t>
            </a:r>
          </a:p>
          <a:p>
            <a:endParaRPr/>
          </a:p>
          <a:p>
            <a:r>
              <a:t>De aangeleverde dia maakt zelf het onderscheid tussen “de Nova-koers” en “onze didactische vertaling”. Het eigenaarschap in de rechterkolom en de koppeling aan de vijf pijlers zijn de praktische vertaling van Studio Umoya. Ze vormen geen letterlijk citaat of vastgesteld Nova-instrument.</a:t>
            </a:r>
          </a:p>
          <a:p>
            <a:endParaRPr/>
          </a:p>
          <a:p>
            <a:r>
              <a:t>Nova College. Meerjarenstrategie 2024 e.v. https://www.novacollege.nl/media/xf2bzevb/meerjarenstrategie-2024-e-v-nova-college-vastgesteld.pdf</a:t>
            </a:r>
          </a:p>
          <a:p>
            <a:endParaRPr/>
          </a:p>
          <a:p>
            <a:r>
              <a:t>De relevante passages staan in de onderdelen “Groeien als mens” en “Studenttevredenheid”. De officiële strategie noemt vaardigheden en vakkennis, zelfvertrouwen, zelfstandigheid en verantwoordelijkheid. Zij legt ook nadruk op elkaar helpen ontwikkelen, zich veilig en gezien voelen en passende begeleiding. Die uitgangspunten dragen de samenvatting op de aangeleverde dia.</a:t>
            </a:r>
          </a:p>
          <a:p>
            <a:endParaRPr/>
          </a:p>
          <a:p>
            <a:r>
              <a:t>De vraag over energie en herstel hoort bij de didactische vertaling in het leerenergiemodel. De bronvermelding in deze notities verwijst naar het volledige oorspronkelijke document.</a:t>
            </a:r>
          </a:p>
          <a:p>
            <a:endParaRPr/>
          </a:p>
          <a:p>
            <a:r>
              <a:t>De afbeelding is door Judith aangeleverd als dia voor deze presentatie. Alle woorden en verhoudingen blijven behouden.</a:t>
            </a:r>
          </a:p>
        </p:txBody>
      </p:sp>
      <p:sp>
        <p:nvSpPr>
          <p:cNvPr id="180" name="Google Shape;18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DE SPREEUWEN EN DE VIJF PIJLERS | 09:00–10:00</a:t>
            </a:r>
          </a:p>
          <a:p>
            <a:endParaRPr/>
          </a:p>
          <a:p>
            <a:r>
              <a:t>ZEG BIJ HET MODEL</a:t>
            </a:r>
          </a:p>
          <a:p>
            <a:r>
              <a:t>“De zwerm helpt om eigen beweging en verbinding samen te zien. Voor leren stellen we daarnaast vijf vragen. Betekenis: waarom is deze opdracht voor mij waardevol? Autonomie: welke stap kan ik zelf kiezen binnen duidelijke kaders? Competentie: welk houvast helpt mij verder, zoals het voorbeeld bij Noor? Relatie: bij wie vind ik aansluiting en kan ik hulp vragen? Energie en herstel: wat is op dit moment haalbaar en waar is rust nodig? We onderzoeken dit samen met de student. Daarna kies je één kleine verandering en kijk je opnieuw wat die oplevert.”</a:t>
            </a:r>
          </a:p>
          <a:p>
            <a:endParaRPr/>
          </a:p>
          <a:p>
            <a:r>
              <a:t>GEHEUGENSTEUN PER PIJLER</a:t>
            </a:r>
          </a:p>
          <a:p>
            <a:r>
              <a:t>Betekenis: verduidelijk het doel en vraag wat de student daar zelf waardevol aan vindt.</a:t>
            </a:r>
          </a:p>
          <a:p>
            <a:r>
              <a:t>Autonomie: geef een passende keuze binnen heldere doelen en verwachtingen.</a:t>
            </a:r>
          </a:p>
          <a:p>
            <a:r>
              <a:t>Competentie: maak de eerste stap en de kwaliteit van goed werk zichtbaar. De student voert de volgende stap zelf uit.</a:t>
            </a:r>
          </a:p>
          <a:p>
            <a:r>
              <a:t>Relatie: organiseer contact en maak hulp vragen vanzelfsprekend. Onderzoek ook wie weinig aansluiting vindt.</a:t>
            </a:r>
          </a:p>
          <a:p>
            <a:r>
              <a:t>Energie en herstel: kijk naar de optelsom van lessen, stage, werk en thuis. Stem belasting en herstel af.</a:t>
            </a:r>
          </a:p>
          <a:p>
            <a:endParaRPr/>
          </a:p>
          <a:p>
            <a:r>
              <a:t>INHOUDELIJKE GRENS VAN HET BEELD</a:t>
            </a:r>
          </a:p>
          <a:p>
            <a:r>
              <a:t>De vijf pijlers komen uit het leerenergiemodel. De zwerm illustreert afstemming. Betekenis, competentie en energie en herstel zijn hier pedagogische vragen over studenten, geen onderzoeksuitspraken over spreeuwen. Samen leren biedt ruimte voor eigen keuzes, kritische vragen en verschillende tempo’s. Het vogelonderzoek staat in de notities bij de voorgaande dia.</a:t>
            </a:r>
          </a:p>
          <a:p>
            <a:endParaRPr/>
          </a:p>
          <a:p>
            <a:r>
              <a:t>OVERGANG NAAR DE STELLINGEN</a:t>
            </a:r>
          </a:p>
          <a:p>
            <a:r>
              <a:t>“Nu ervaren jullie per pijler één kleine werkvorm. Kijk steeds welke steun of ruimte die kan bieden, en wat de student zelf doet.”</a:t>
            </a:r>
          </a:p>
          <a:p>
            <a:endParaRPr/>
          </a:p>
          <a:p>
            <a:r>
              <a:t>HET MODEL | 09:00–10:00</a:t>
            </a:r>
          </a:p>
          <a:p>
            <a:r>
              <a:t>Gebruik per pijler de vraag op het scherm; geen uitgebreid theoretisch verhaal. Wijs op de nummers: 1 betekenis, 2 autonomie, 3 competentie, 4 relatie, 5 energie &amp; herstel. Die nummers gebruiken we straks bij de studentuitspraken. De pijlers beïnvloeden elkaar en zijn onderzoekslenzen, geen labels.</a:t>
            </a:r>
          </a:p>
          <a:p>
            <a:r>
              <a:t>Overgang: “We onderzoeken nu vijf stellingen. Daarna ervaren jullie telkens één kleine werkvorm.”</a:t>
            </a:r>
          </a:p>
          <a:p>
            <a:endParaRPr/>
          </a:p>
          <a:p>
            <a:r>
              <a:t>VERDIEPING EN INTERVENTIEMENU UIT JE BESTAANDE PRESENTATIE</a:t>
            </a:r>
          </a:p>
          <a:p>
            <a:r>
              <a:t>Loop niet alle pijlers theoretisch uit. Noem per pijler één herkenbare vraag. Laat de visuele kaart het werk doen.</a:t>
            </a:r>
          </a:p>
        </p:txBody>
      </p:sp>
      <p:sp>
        <p:nvSpPr>
          <p:cNvPr id="204" name="Google Shape;20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OPENING | 02:00–05:00</a:t>
            </a:r>
          </a:p>
          <a:p>
            <a:r>
              <a:t>Geef 30 seconden stilte. Laat twee minuten uitwisselen, één minuut per persoon. Haal in de laatste dertig seconden één of twee korte voorbeelden op. Vraag steeds: “Wat gebeurde er vlak daarvoor?” Noteer mentaal de link met betekenis, invloed, houvast, contact of ruimte. Koppel later aan het model.</a:t>
            </a:r>
          </a:p>
          <a:p>
            <a:r>
              <a:t>Delen is vrijwillig. Bij 50 deelnemers niet iedere tafel laten terugkoppelen.</a:t>
            </a:r>
          </a:p>
          <a:p>
            <a:endParaRPr/>
          </a:p>
          <a:p>
            <a:r>
              <a:t>VERDIEPING EN INTERVENTIEMENU UIT JE BESTAANDE PRESENTATIE</a:t>
            </a:r>
          </a:p>
          <a:p>
            <a:r>
              <a:t>30 seconden stilte. Dan 2 minuten duo. Haal daarna 4 kernwoorden op: betekenis, keuze, succeservaring, gezien worden, rust, duidelijkheid. Koppel pas daarna aan leerenergie.</a:t>
            </a:r>
          </a:p>
        </p:txBody>
      </p:sp>
      <p:sp>
        <p:nvSpPr>
          <p:cNvPr id="159" name="Google Shape;15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h6cff5c43ee950c2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h6cff5c43ee950c2c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MOTIVATIE EN LEERENERGIE | 05:00–07:00</a:t>
            </a:r>
          </a:p>
          <a:p>
            <a:r>
              <a:t>Gebruik dit fictieve voorbeeld om te laten zien dat het waarderen van een opdracht niet hetzelfde is als kunnen starten. Lees Noors uitspraken. De vraag aan Noor is nodig vóór je competentie als ingang kiest. Zeg: “De opdracht is belangrijk voor Noor. Nu onderzoeken we wat haar helpt om daadwerkelijk te beginnen.”</a:t>
            </a:r>
          </a:p>
          <a:p>
            <a:endParaRPr/>
          </a:p>
          <a:p>
            <a:r>
              <a:t>DIA 4 — MOTIVATIE EN LEERENERGIE IN EEN CONCRETE SITUATIE</a:t>
            </a:r>
          </a:p>
          <a:p>
            <a:endParaRPr/>
          </a:p>
          <a:p>
            <a:r>
              <a:t>DOEL</a:t>
            </a:r>
          </a:p>
          <a:p>
            <a:r>
              <a:t>Maak met één fictieve BBL-situatie duidelijk waarom niet beginnen niet automatisch een gebrek aan motivatie betekent. Deze casus is een voorbeeldtoepassing, geen meting of onderzoeksresultaat.</a:t>
            </a:r>
          </a:p>
          <a:p>
            <a:endParaRPr/>
          </a:p>
          <a:p>
            <a:r>
              <a:t>ZEG EN DOE</a:t>
            </a:r>
          </a:p>
          <a:p>
            <a:r>
              <a:t>1. Lees de observatie: Noor wil goed leren rapporteren; haar document is na tien minuten nog leeg. Vraag desgewenst kort: ‘Wat zou jouw eerste verklaring zijn?’ Merk op dat een leeg document op zichzelf nog niet vertelt of iemand nadenkt, afwacht of vastloopt.</a:t>
            </a:r>
          </a:p>
          <a:p>
            <a:r>
              <a:t>2. Lees Noors eerste uitspraak. Zij ziet het belang van juist deze opdracht voor haar werk. Het gaat niet alleen om een algemeen voornemen om een diploma te halen: in dit fictieve voorbeeld benoemt zij de waarde van de leertaak.</a:t>
            </a:r>
          </a:p>
          <a:p>
            <a:r>
              <a:t>3. Vraag niet meteen om meer inzet, maar onderzoek wat starten lastig maakt. Na jouw open vraag zegt Noor dat zij niet weet hoe zij moet beginnen. Dat antwoord is de aanleiding om competentie als eerste ingang te kiezen. Zonder die vraag was dit nog een aanname.</a:t>
            </a:r>
          </a:p>
          <a:p>
            <a:r>
              <a:t>4. Bekijk samen één voorbeeld. Laat Noor vervolgens zelf een eerste zin formuleren. Zo geef je houvast zonder de opdracht voor haar te maken.</a:t>
            </a:r>
          </a:p>
          <a:p>
            <a:r>
              <a:t>5. Kijk opnieuw: begint Noor en probeert zij daarna zelf verder? Vraag ook kort hoe het starten nu gaat. Werkt de poging niet, onderzoek dan opnieuw; dat is geen bewijs dat zij niet wil.</a:t>
            </a:r>
          </a:p>
          <a:p>
            <a:endParaRPr/>
          </a:p>
          <a:p>
            <a:r>
              <a:t>INHOUDELIJKE NUANCE</a:t>
            </a:r>
          </a:p>
          <a:p>
            <a:r>
              <a:t>Motivatie gaat over wat iemand beweegt om te leren. Het Leerenergiemodel van Studio Umoya is een praktische kijk- en handelshulp om te onderzoeken wat leren in deze situatie ondersteunt of belemmert. Dit zijn geen strikt gescheiden wetenschappelijke systemen. Vertrouwen in eigen kunnen kan bijvoorbeeld óók motivatie beïnvloeden. De vijf pijlers zijn geen gevalideerde meet- of diagnoseschaal. Er is hier geen bewezen keten ‘eerst leerenergie, dan motivatie’ bedoeld.</a:t>
            </a:r>
          </a:p>
          <a:p>
            <a:endParaRPr/>
          </a:p>
          <a:p>
            <a:r>
              <a:t>BRUG NAAR DE VOLGENDE DIA</a:t>
            </a:r>
          </a:p>
          <a:p>
            <a:r>
              <a:t>‘Met de vijf pijlers onderzoeken we waar één kleine verandering kan helpen. Niet invullen voor de student: kijken, vermoeden, vragen, proberen en opnieuw kijken.’</a:t>
            </a:r>
          </a:p>
          <a:p>
            <a:endParaRPr/>
          </a:p>
          <a:p>
            <a:r>
              <a:t>BRONMATERIAAL</a:t>
            </a:r>
          </a:p>
          <a:p>
            <a:r>
              <a:t>Studio Umoya, Leerenergie in het moment, p. 4–6: vijf pijlers, de kijkwijzer en de werkwijze KIJK → VERMOED → VRAAG → PROBEER → KIJK OPNIEUW; p. 2 en 52: geen meetinstrument of diagnoseschaal.</a:t>
            </a:r>
          </a:p>
          <a:p>
            <a:r>
              <a:t>Fictieve BBL-casus uitgewerkt vanuit het voorbeeld in deze conversatie. Naam en rapportageopdracht zijn illustratief.</a:t>
            </a:r>
          </a:p>
          <a:p>
            <a:endParaRPr/>
          </a:p>
        </p:txBody>
      </p:sp>
      <p:sp>
        <p:nvSpPr>
          <p:cNvPr id="174" name="Google Shape;174;h6cff5c43ee950c2c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KADER | 07:00–08:00</a:t>
            </a:r>
          </a:p>
          <a:p>
            <a:r>
              <a:t>Benoem het model als praktische kijk- en handelshulp, niet als score of diagnose. Er is geen bewezen vaste keten “eerst leerenergie, dan motivatie”. Vertrouwen, invloed en betekenis spelen ook in de motivatiewetenschap een rol. Gebruik de vijf pijlers om onderzoeksvragen te vinden.</a:t>
            </a:r>
          </a:p>
          <a:p>
            <a:endParaRPr/>
          </a:p>
          <a:p>
            <a:r>
              <a:t>VERDIEPING EN INTERVENTIEMENU UIT JE BESTAANDE PRESENTATIE</a:t>
            </a:r>
          </a:p>
          <a:p>
            <a:r>
              <a:t>Benadruk: leerenergie is geen meetinstrument of diagnose. Het is een kijk- en handelingskader.</a:t>
            </a:r>
          </a:p>
          <a:p>
            <a:endParaRPr/>
          </a:p>
          <a:p>
            <a:r>
              <a:t>OVERGANG NAAR DE SPREEUWEN</a:t>
            </a:r>
          </a:p>
          <a:p>
            <a:r>
              <a:t>“Bij Noor hielp een voorbeeld om zelf te kunnen starten. We kijken dus naar de wisselwerking tussen de student en de omgeving. De volgende foto maakt die wisselwerking zichtbaar als metafoor.”</a:t>
            </a:r>
          </a:p>
        </p:txBody>
      </p:sp>
      <p:sp>
        <p:nvSpPr>
          <p:cNvPr id="180" name="Google Shape;18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SPREEUWEN EN LEREN | 08:00–09:00</a:t>
            </a:r>
          </a:p>
          <a:p>
            <a:endParaRPr/>
          </a:p>
          <a:p>
            <a:r>
              <a:t>OVERGANG VAN DE VORIGE DIA</a:t>
            </a:r>
          </a:p>
          <a:p>
            <a:endParaRPr/>
          </a:p>
          <a:p>
            <a:r>
              <a:t>De vorige dia eindigde bij de wisselwerking tussen de student en de leeromgeving. Laat die overgang kort staan en begin bij de foto.</a:t>
            </a:r>
          </a:p>
          <a:p>
            <a:endParaRPr/>
          </a:p>
          <a:p>
            <a:r>
              <a:t>ZEG BIJ DE FOTO</a:t>
            </a:r>
          </a:p>
          <a:p>
            <a:endParaRPr/>
          </a:p>
          <a:p>
            <a:r>
              <a:t>“Kijk naar deze zwerm. Iedere vogel vliegt zelf en stemt zijn beweging af op vogels in de omgeving. Veranderingen in richting verspreiden zich door de zwerm. Ik gebruik dit als beeld voor leren: de student zet zelf stappen, terwijl de leeromgeving richting en passende steun biedt. De volgende stap blijft bij de student.”</a:t>
            </a:r>
          </a:p>
          <a:p>
            <a:endParaRPr/>
          </a:p>
          <a:p>
            <a:r>
              <a:t>KORTE KIJKVRAAG</a:t>
            </a:r>
          </a:p>
          <a:p>
            <a:endParaRPr/>
          </a:p>
          <a:p>
            <a:r>
              <a:t>Vraag: “Wat valt je op aan de verhouding tussen zelf bewegen en afstemmen?” Geef vijf seconden denktijd en haal hooguit één korte reactie op. Houd de hele dia op circa één minuut. Er is geen extra werkblad, filmpje of internet nodig.</a:t>
            </a:r>
          </a:p>
          <a:p>
            <a:endParaRPr/>
          </a:p>
          <a:p>
            <a:r>
              <a:t>OVERGANG NAAR HET MODEL</a:t>
            </a:r>
          </a:p>
          <a:p>
            <a:endParaRPr/>
          </a:p>
          <a:p>
            <a:r>
              <a:t>“Het leerenergiemodel helpt ons vervolgens onderzoeken wat deze student nodig heeft om zelf een volgende stap te zetten.”</a:t>
            </a:r>
          </a:p>
          <a:p>
            <a:endParaRPr/>
          </a:p>
          <a:p>
            <a:r>
              <a:t>INHOUDELIJKE PRECISIE</a:t>
            </a:r>
          </a:p>
          <a:p>
            <a:endParaRPr/>
          </a:p>
          <a:p>
            <a:r>
              <a:t>De koppeling met leren is een onderwijsmetafoor. Het vogelonderzoek onderbouwt de lokale afstemming en de verspreiding van richtingsveranderingen. Het onderzoekt geen studenten en toetst het leerenergiemodel niet. De sterkste beeldverbinding ligt bij autonomie en relatie. De overige pijlers gebruik je als pedagogische vragen over de leeromgeving.</a:t>
            </a:r>
          </a:p>
          <a:p>
            <a:endParaRPr/>
          </a:p>
          <a:p>
            <a:r>
              <a:t>Ballerini en collega’s schatten in hun veldonderzoek dat interacties gemiddeld betrekking hebben op zes tot zeven naburige vogels. Dit getal is geen voorschrift voor de grootte van leergroepjes. Attanasi en collega’s volgden collectieve bochten en de verspreiding van richtingsveranderingen. Vermijd een claim dat één vaste leider alles aanstuurt of dat er nooit initiatiefnemers zijn.</a:t>
            </a:r>
          </a:p>
          <a:p>
            <a:endParaRPr/>
          </a:p>
          <a:p>
            <a:r>
              <a:t>Leerlingen en studenten mogen eigen vragen, kritische keuzes en verschillende tempo’s hebben. Samen leren vraagt ook ruimte voor verschil. Energie en herstel vertaal je naar menselijke draagkracht. Doe geen uitspraak dat een spreeuwenzwerm vliegen minder vermoeiend maakt of dat de vogels elkaar letterlijk dragen.</a:t>
            </a:r>
          </a:p>
          <a:p>
            <a:endParaRPr/>
          </a:p>
          <a:p>
            <a:r>
              <a:t>ONDERZOEK</a:t>
            </a:r>
          </a:p>
          <a:p>
            <a:endParaRPr/>
          </a:p>
          <a:p>
            <a:r>
              <a:t>Ballerini, M., et al. (2008). Interaction ruling animal collective behavior depends on topological rather than metric distance: Evidence from a field study. Proceedings of the National Academy of Sciences, 105(4), 1232–1237. https://doi.org/10.1073/pnas.0711437105</a:t>
            </a:r>
          </a:p>
          <a:p>
            <a:endParaRPr/>
          </a:p>
          <a:p>
            <a:r>
              <a:t>https://pubmed.ncbi.nlm.nih.gov/18227508/</a:t>
            </a:r>
          </a:p>
          <a:p>
            <a:endParaRPr/>
          </a:p>
          <a:p>
            <a:r>
              <a:t>Attanasi, A., et al. (2014). Information transfer and behavioural inertia in starling flocks. Nature Physics, 10, 691–696. https://doi.org/10.1038/nphys3035</a:t>
            </a:r>
          </a:p>
          <a:p>
            <a:endParaRPr/>
          </a:p>
          <a:p>
            <a:r>
              <a:t>https://pmc.ncbi.nlm.nih.gov/articles/PMC4173114/</a:t>
            </a:r>
          </a:p>
          <a:p>
            <a:endParaRPr/>
          </a:p>
          <a:p>
            <a:r>
              <a:t>FOTOVERANTWOORDING</a:t>
            </a:r>
          </a:p>
          <a:p>
            <a:endParaRPr/>
          </a:p>
          <a:p>
            <a:r>
              <a:t>Jonathan Hutchins (19 januari 2019), Starling murmuration over the Wereton Estate. Bron: Geograph / Wikimedia Commons. https://commons.wikimedia.org/wiki/File:Starling_murmuration_over_the_Wereton_Estate_-_geograph.org.uk_-_6735952.jpg</a:t>
            </a:r>
          </a:p>
          <a:p>
            <a:endParaRPr/>
          </a:p>
          <a:p>
            <a:r>
              <a:t>Licentie foto: Creative Commons Attribution-ShareAlike 2.0 Generic. https://creativecommons.org/licenses/by-sa/2.0/</a:t>
            </a:r>
          </a:p>
          <a:p>
            <a:endParaRPr/>
          </a:p>
          <a:p>
            <a:r>
              <a:t>De foto staat als uitsnede op de dia. De oorspronkelijke pixels zijn ongewijzigd en volledig in het bestand opgenomen. De uitsnede van de foto valt onder dezelfde licentie.</a:t>
            </a:r>
          </a:p>
        </p:txBody>
      </p:sp>
      <p:sp>
        <p:nvSpPr>
          <p:cNvPr id="180" name="Google Shape;18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h6cff5c43ee950c2c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h6cff5c43ee950c2c_0_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STELLINGEN EN MINIWERKVORMEN | 10:00–30:00</a:t>
            </a:r>
          </a:p>
          <a:p>
            <a:r>
              <a:t>Deze instructie duurt ongeveer 30 seconden en valt binnen de eerste vier minuten. Per pijler: positie kiezen, één of twee korte reacties, een korte onderzoekstoelichting, circa 60–90 seconden zelf doen, een korte koppeling naar de eigen les. Wie niet wil of kan staan, gebruikt een handgebaar. Er is geen rollenspel. Laat deelnemers één korte notitie bewaren op hun telefoon of laptop, of in een eigen notitieboek. Geen geprint materiaal nodig. Werkvormen zijn praktische ontwerpvoorstellen; ze zijn niet letterlijk als zodanig in alle aangehaalde studies getest. Geen nieuwe empirische effectclaims toevoegen aan de bron bij de stelling.</a:t>
            </a:r>
          </a:p>
        </p:txBody>
      </p:sp>
      <p:sp>
        <p:nvSpPr>
          <p:cNvPr id="87" name="Google Shape;87;h6cff5c43ee950c2c_0_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h6cff5c43ee950c2c_0_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h6cff5c43ee950c2c_0_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STELLING BETEKENIS | 10:00–11:30</a:t>
            </a:r>
          </a:p>
          <a:p>
            <a:r>
              <a:t>Laat vijf seconden nadenken en daarna positie kiezen. Vraag één of hooguit twee reacties. Vat samen zonder de hele discussie uit te diepen. Richting voor de nabespreking: Eens. Intrinsieke interesse is niet de enige reden om te leren. Een student kan iets persoonlijk belangrijk vinden. Benoem de nuance: “niet leuk” betekent niet automatisch “geen motivatie”.</a:t>
            </a:r>
          </a:p>
          <a:p>
            <a:r>
              <a:t>Ga daarna direct naar de miniwerkvorm. De bronregel en het uitgewerkte interventiemenu staan bij de volgende dia.</a:t>
            </a:r>
          </a:p>
          <a:p>
            <a:endParaRPr/>
          </a:p>
          <a:p>
            <a:endParaRPr/>
          </a:p>
        </p:txBody>
      </p:sp>
      <p:sp>
        <p:nvSpPr>
          <p:cNvPr id="94" name="Google Shape;94;h6cff5c43ee950c2c_0_7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h6cff5c43ee950c2c_0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h6cff5c43ee950c2c_0_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BETEKENIS | DIT HELPT MIJ OM… | BLOK 10:00–14:00</a:t>
            </a:r>
          </a:p>
          <a:p>
            <a:r>
              <a:t>Reserveer samen met de voorafgaande stelling vier minuten. Doe-opdracht: 90 seconden. Haal maximaal twee korte reacties op en houd de toelichting bij één kerninzicht.</a:t>
            </a:r>
          </a:p>
          <a:p>
            <a:endParaRPr/>
          </a:p>
          <a:p>
            <a:r>
              <a:t>ZO BEGELEID JE HET DOE-MOMENT</a:t>
            </a:r>
          </a:p>
          <a:p>
            <a:r>
              <a:t>Laat deelnemers 20 seconden een opdracht kiezen en de zin afmaken, daarna circa 50 seconden in duo bespreken. Haal één voorbeeld op. Zeg: “Het gaat om een mogelijke ervaring. Laat de student zelf vertellen of die verbinding klopt.” Bij eenjarige niveau 2 is doorstroom een legitieme ingang; er hoeft geen vast beroepsbeeld te zijn. Vraag ook wat deze concrete opdracht vandaag toevoegt. Afsluitvraag: “Wat deed deze werkvorm, en waar zou je hem gebruiken?”</a:t>
            </a:r>
          </a:p>
          <a:p>
            <a:endParaRPr/>
          </a:p>
          <a:p>
            <a:r>
              <a:t>INHOUDELIJKE AFBAKENING</a:t>
            </a:r>
          </a:p>
          <a:p>
            <a:r>
              <a:t>De bron ondersteunt het inzicht achter de stelling. De doe-opdracht is een praktische vertaling voor deze workshop, geen letterlijk gerepliceerde onderzoeksinterventie. De vijf pijlers zijn geen gevalideerde samengestelde meet- of diagnoseschaal.</a:t>
            </a:r>
          </a:p>
          <a:p>
            <a:endParaRPr/>
          </a:p>
          <a:p>
            <a:endParaRPr/>
          </a:p>
          <a:p>
            <a:r>
              <a:t>VERDIEPING EN INTERVENTIEMENU UIT JE BESTAANDE PRESENTATIE</a:t>
            </a:r>
          </a:p>
          <a:p>
            <a:r>
              <a:t>VIJF INTERVENTIES — MET EEN VARIANT VOOR NIVEAU 2, 3 EN 4</a:t>
            </a:r>
          </a:p>
          <a:p>
            <a:r>
              <a:t>De eerste interventie staat ook op de dia. De niveauvarianten zijn mogelijke uitwerkingen, geen vaste kenmerken of voorgeschreven begeleidingsbehoeften van studenten. Kies op basis van taak, ervaring, leerdoel en benodigde steun. Ook een niveau 4-student kan een concreet voorbeeld nodig hebben; ook een niveau 2-student kan veel eigen regie nemen.</a:t>
            </a:r>
          </a:p>
          <a:p>
            <a:endParaRPr/>
          </a:p>
          <a:p>
            <a:r>
              <a:t>Volg telkens: KIJK → VERMOED → VRAAG → PROBEER → KIJK OPNIEUW. Verander één ding in bestaand onderwijs. Vraag eerst welke steun past. Een pijler is een werkhypothese, geen label. De kleine start vervangt geen uitgebreidere begeleiding of de ondersteuningsroute wanneer die nodig is.</a:t>
            </a:r>
          </a:p>
          <a:p>
            <a:endParaRPr/>
          </a:p>
          <a:p>
            <a:r>
              <a:t>SPECIFIEK VOOR BREDE, EENJARIGE NIVEAU 2-OPLEIDINGEN</a:t>
            </a:r>
          </a:p>
          <a:p>
            <a:r>
              <a:t>Erken doorstroom als mogelijk persoonlijk doel, maar maak van het jaar geen wachtjaar. Betekenis kan ook liggen in dagelijks leven, een bijbaan, het ontdekken van een richting of zichtbare groei. Verbind het doel van de opdracht daaraan zonder een beroepswens voor de student in te vullen. Onderzoek ook of de opdracht zelf duidelijk, relevant en passend is. Weinig betekenis is niet automatisch de verklaring voor niet beginnen.</a:t>
            </a:r>
          </a:p>
          <a:p>
            <a:endParaRPr/>
          </a:p>
          <a:p>
            <a:r>
              <a:t>1. MAAK DE VOLGENDE STAP CONCREET</a:t>
            </a:r>
          </a:p>
          <a:p>
            <a:r>
              <a:t>Niveau 2 — Bij een brede, eenjarige route: vraag wat de student vóór de gewenste vervolgopleiding beter wil kunnen of ontdekken. Maak daarvan één oefendoel voor vandaag. Zeg: “Wat wil je straks makkelijker kunnen? Welk onderdeel van deze opdracht helpt je dat oefenen?”</a:t>
            </a:r>
          </a:p>
          <a:p>
            <a:r>
              <a:t>Niveau 3 — Laat de student één taak noemen die die op stage zelfstandiger wil uitvoeren. Verbind daar een onderdeel van de huidige opdracht aan: “Wat wil jij op je werkplek beter kunnen en wat oefenen we hier daarvan?”</a:t>
            </a:r>
          </a:p>
          <a:p>
            <a:r>
              <a:t>Niveau 4 — Laat de student een professionele afweging kiezen waarin die wil groeien. Verbind die aan de opdracht: “Welke keuze wil je beter kunnen onderbouwen? Welk deel van deze opdracht kun je daarvoor gebruiken?”</a:t>
            </a:r>
          </a:p>
          <a:p>
            <a:r>
              <a:t>Kijk opnieuw — Kan de student een concrete verbinding tussen de huidige opdracht en de eigen volgende stap verwoorden?</a:t>
            </a:r>
          </a:p>
          <a:p>
            <a:endParaRPr/>
          </a:p>
          <a:p>
            <a:r>
              <a:t>2. LAAT DE STUDENT ZELF EEN TOEPASSING VINDEN</a:t>
            </a:r>
          </a:p>
          <a:p>
            <a:r>
              <a:t>Niveau 2 — Bied als ingangen school, bijbaan, stage en dagelijks leven. Laat één situatie kiezen: “Waar kom jij duidelijke afspraken tegen?” Gebruik dat voorbeeld bij de bestaande lesopdracht.</a:t>
            </a:r>
          </a:p>
          <a:p>
            <a:r>
              <a:t>Niveau 3 — Vraag om één eigen stagesituatie bij de lesinhoud. Zeg: “Waar liep je op je werkplek tegenaan? Welke uitleg uit deze les helpt je daar anders naar kijken?”</a:t>
            </a:r>
          </a:p>
          <a:p>
            <a:r>
              <a:t>Niveau 4 — Laat dezelfde kennis op twee praktijksituaties toepassen. Vraag: “Wat kun je in beide situaties gebruiken, en wat moet je anders aanpakken?” Bespreek de verbinding én het verschil.</a:t>
            </a:r>
          </a:p>
          <a:p>
            <a:r>
              <a:t>Kijk opnieuw — Benoemt de student waarvoor de kennis bruikbaar is, zonder dat jij die betekenis volledig invult?</a:t>
            </a:r>
          </a:p>
          <a:p>
            <a:endParaRPr/>
          </a:p>
          <a:p>
            <a:r>
              <a:t>3. GEBRUIK EEN OPDRACHT OM EEN RICHTING TE VERKENNEN</a:t>
            </a:r>
          </a:p>
          <a:p>
            <a:r>
              <a:t>Niveau 2 — Laat vóór een brede opdracht kiezen wat de student wil onderzoeken: contact maken, organiseren of praktisch uitvoeren. Vraag na afloop: “Welk onderdeel paste bij jou? Wat gebeurde er waardoor je dat denkt?”</a:t>
            </a:r>
          </a:p>
          <a:p>
            <a:r>
              <a:t>Niveau 3 — Laat de student binnen de opdracht een taak of rol kiezen die die nader wil verkennen. Vraag: “Wat wil je over deze kant van het beroep ontdekken? Waar let je tijdens het werken op?”</a:t>
            </a:r>
          </a:p>
          <a:p>
            <a:r>
              <a:t>Niveau 4 — Laat een passende beroepscontext of doelgroep vergelijken met een andere. Vraag: “Welk verschil wil je onderzoeken voordat je over jouw voorkeur beslist?” Houd de taak gekoppeld aan het bestaande leerdoel.</a:t>
            </a:r>
          </a:p>
          <a:p>
            <a:r>
              <a:t>Kijk opnieuw — Onderbouwt de student een voorkeur met een concrete ervaring in plaats van alleen “leuk” of “niet leuk”?</a:t>
            </a:r>
          </a:p>
          <a:p>
            <a:endParaRPr/>
          </a:p>
          <a:p>
            <a:r>
              <a:t>4. GEEF EEN BESTAANDE OPDRACHT EEN ECHTE ONTVANGER</a:t>
            </a:r>
          </a:p>
          <a:p>
            <a:r>
              <a:t>Niveau 2 — Laat bijvoorbeeld een bestaande uitleg bruikbaar maken voor een nieuwe student. Zeg: “Kan iemand die hier net is hiermee beginnen?” Laat een medestudent de uitleg gebruiken en één onduidelijkheid teruggeven.</a:t>
            </a:r>
          </a:p>
          <a:p>
            <a:r>
              <a:t>Niveau 3 — Laat een bestaande instructie of overdracht toetsen bij een passende collega of medestudent. Vraag: “Welke informatie heeft de ontvanger nodig om verder te kunnen?” Laat één verbetering aanbrengen.</a:t>
            </a:r>
          </a:p>
          <a:p>
            <a:r>
              <a:t>Niveau 4 — Laat een advies uit de opdracht afstemmen op een echte of realistisch beschreven beslisser. Vraag: “Wat heeft deze ontvanger nodig om een afgewogen keuze te maken?” Controleer één onderdeel daarop.</a:t>
            </a:r>
          </a:p>
          <a:p>
            <a:r>
              <a:t>Kijk opnieuw — Past de student iets aan op basis van de behoefte van de ontvanger? Gebruik alleen een ontvanger die bij het leerdoel past.</a:t>
            </a:r>
          </a:p>
          <a:p>
            <a:endParaRPr/>
          </a:p>
          <a:p>
            <a:r>
              <a:t>5. MAAK DE OPBRENGST ZICHTBAAR VÓÓR HET DIPLOMA</a:t>
            </a:r>
          </a:p>
          <a:p>
            <a:r>
              <a:t>Niveau 2 — Sluit af met één concreet bewijs van groei: “Wat kun je nu beter dan aan het begin? Laat het zien.” Koppel het aan iets dat dit jaar of bij een volgende stap bruikbaar kan zijn.</a:t>
            </a:r>
          </a:p>
          <a:p>
            <a:r>
              <a:t>Niveau 3 — Laat een eerste en een latere uitvoering vergelijken op één criterium. Vraag: “Wat kun je op stage nu bewuster doen, en waaraan zie je dat in je werk?”</a:t>
            </a:r>
          </a:p>
          <a:p>
            <a:r>
              <a:t>Niveau 4 — Laat benoemen welke professionele afweging of aanpak verbeterde. Vraag: “Waar zie je die ontwikkeling aan? In welke nieuwe situatie wil je toetsen of je dit ook kunt gebruiken?”</a:t>
            </a:r>
          </a:p>
          <a:p>
            <a:r>
              <a:t>Kijk opnieuw — Kan de student een vaardigheid of inzicht aanwijzen, in plaats van alleen te zeggen dat de opdracht af is?</a:t>
            </a:r>
          </a:p>
          <a:p>
            <a:endParaRPr/>
          </a:p>
          <a:p>
            <a:r>
              <a:t>HERKOMST EN AFBAKENING</a:t>
            </a:r>
          </a:p>
          <a:p>
            <a:r>
              <a:t>Bron bij de bestaande stelling: Howard e.a. (2021) — motivatietypen, persoonlijke waarde en volhouden.</a:t>
            </a:r>
          </a:p>
          <a:p>
            <a:r>
              <a:t>De mini-interventies en niveauvarianten zijn praktijkvoorstellen voor Judiths workshop, uitgewerkt vanuit deze conversatie en het Leerenergiemodel van Studio Umoya. De bron bij de stelling is geen bewijs voor de werking van iedere afzonderlijke interventie of niveauvariant. Het model is een kijk- en handelshulp, geen gevalideerde meet- of diagnoseschaal.</a:t>
            </a:r>
          </a:p>
          <a:p>
            <a:endParaRPr/>
          </a:p>
          <a:p>
            <a:r>
              <a:t>OORSPRONKELIJKE TOELICHTING (BEWAARD)</a:t>
            </a:r>
          </a:p>
          <a:p>
            <a:r>
              <a:t>Praktische docentvraag:</a:t>
            </a:r>
          </a:p>
          <a:p>
            <a:r>
              <a:t>“Wat kun je straks in je werk beter doordat je dit nu oefent?”</a:t>
            </a:r>
          </a:p>
          <a:p>
            <a:endParaRPr/>
          </a:p>
          <a:p>
            <a:r>
              <a:t>Kernzin </a:t>
            </a:r>
          </a:p>
          <a:p>
            <a:r>
              <a:t>Niet alles hoeft leuk te zijn. Het moet wel ergens toe doen voor de student.</a:t>
            </a:r>
          </a:p>
          <a:p>
            <a:endParaRPr/>
          </a:p>
          <a:p>
            <a:endParaRPr/>
          </a:p>
          <a:p>
            <a:r>
              <a:t>Howard e.a. (2021) — motivatietypen, persoonlijke waarde en volhouden.</a:t>
            </a:r>
          </a:p>
        </p:txBody>
      </p:sp>
      <p:sp>
        <p:nvSpPr>
          <p:cNvPr id="100" name="Google Shape;100;h6cff5c43ee950c2c_0_7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h6cff5c43ee950c2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h6cff5c43ee950c2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STELLING AUTONOMIE | 14:00–15:00</a:t>
            </a:r>
          </a:p>
          <a:p>
            <a:r>
              <a:t>Laat vijf seconden nadenken en daarna positie kiezen. Vraag één of hooguit twee reacties. Vat samen zonder de hele discussie uit te diepen. Richting voor de nabespreking: Oneens met de tegenstelling. Houvast en autonomie kunnen samen: doel en criteria duidelijk, passende invloed in de route.</a:t>
            </a:r>
          </a:p>
          <a:p>
            <a:r>
              <a:t>Ga daarna direct naar de miniwerkvorm. De bronregel en het uitgewerkte interventiemenu staan bij de volgende dia.</a:t>
            </a:r>
          </a:p>
          <a:p>
            <a:endParaRPr/>
          </a:p>
          <a:p>
            <a:endParaRPr/>
          </a:p>
        </p:txBody>
      </p:sp>
      <p:sp>
        <p:nvSpPr>
          <p:cNvPr id="107" name="Google Shape;107;h6cff5c43ee950c2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h6cff5c43ee950c2c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h6cff5c43ee950c2c_0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STELLING COMPETENTIE | 18:00–19:00</a:t>
            </a:r>
          </a:p>
          <a:p>
            <a:r>
              <a:t>Laat vijf seconden nadenken en daarna positie kiezen. Vraag één of hooguit twee reacties. Vat samen zonder de hele discussie uit te diepen. Richting voor de nabespreking: Oneens met automatisch. Inhoud en bruikbaarheid van feedback doen ertoe; meer opmerkingen is niet hetzelfde als meer leren.</a:t>
            </a:r>
          </a:p>
          <a:p>
            <a:r>
              <a:t>Ga daarna direct naar de miniwerkvorm. De bronregel en het uitgewerkte interventiemenu staan bij de volgende dia.</a:t>
            </a:r>
          </a:p>
          <a:p>
            <a:endParaRPr/>
          </a:p>
          <a:p>
            <a:endParaRPr/>
          </a:p>
        </p:txBody>
      </p:sp>
      <p:sp>
        <p:nvSpPr>
          <p:cNvPr id="120" name="Google Shape;120;h6cff5c43ee950c2c_0_1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h6cff5c43ee950c2c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h6cff5c43ee950c2c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STELLING RELATIE | 22:00–23:00</a:t>
            </a:r>
          </a:p>
          <a:p>
            <a:r>
              <a:t>Laat vijf seconden nadenken en daarna positie kiezen. Vraag één of hooguit twee reacties. Vat samen zonder de hele discussie uit te diepen. Richting voor de nabespreking: Eens als algemene denkrichting. Relatie omvat ook de ruimte die klasgenoten elkaar geven om te leren. Het genoemde onderzoek laat samenhangen zien.</a:t>
            </a:r>
          </a:p>
          <a:p>
            <a:r>
              <a:t>Ga daarna direct naar de miniwerkvorm. De bronregel en het uitgewerkte interventiemenu staan bij de volgende dia.</a:t>
            </a:r>
          </a:p>
          <a:p>
            <a:endParaRPr/>
          </a:p>
          <a:p>
            <a:endParaRPr/>
          </a:p>
        </p:txBody>
      </p:sp>
      <p:sp>
        <p:nvSpPr>
          <p:cNvPr id="133" name="Google Shape;133;h6cff5c43ee950c2c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h6cff5c43ee950c2c_0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h6cff5c43ee950c2c_0_1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STELLING ENERGIE &amp; HERSTEL | 26:00–27:00</a:t>
            </a:r>
          </a:p>
          <a:p>
            <a:r>
              <a:t>Laat vijf seconden nadenken en daarna positie kiezen. Vraag één of hooguit twee reacties. Vat samen zonder de hele discussie uit te diepen. Richting voor de nabespreking: Oneens met vooral. Plannen kan helpen, maar lost een onhaalbare optelsom van verplichtingen niet vanzelf op.</a:t>
            </a:r>
          </a:p>
          <a:p>
            <a:r>
              <a:t>Ga daarna direct naar de miniwerkvorm. De bronregel en het uitgewerkte interventiemenu staan bij de volgende dia.</a:t>
            </a:r>
          </a:p>
          <a:p>
            <a:endParaRPr/>
          </a:p>
          <a:p>
            <a:endParaRPr/>
          </a:p>
        </p:txBody>
      </p:sp>
      <p:sp>
        <p:nvSpPr>
          <p:cNvPr id="146" name="Google Shape;146;h6cff5c43ee950c2c_0_1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SAM | 35:00–36:00</a:t>
            </a:r>
          </a:p>
          <a:p>
            <a:r>
              <a:t>Lees de casus. Laat eerst 15 seconden individueel bedenken welke eerste reactie opkomt. Een eerste interpretatie herkennen mag; we onderzoeken daarna wat we echt weten. Voeg geen feiten over moeheid, motivatie of thuissituatie toe aan de casus. Ga naar de volgende dia: daarop staan de casus én de onderzoeksvragen samen in beeld. Er is geen werkblad nodig. Werk daarna in hetzelfde groepje van drie of vier als bij het Interventielab.</a:t>
            </a:r>
          </a:p>
          <a:p>
            <a:endParaRPr/>
          </a:p>
          <a:p>
            <a:r>
              <a:t>VERDIEPING EN INTERVENTIEMENU UIT JE BESTAANDE PRESENTATIE</a:t>
            </a:r>
          </a:p>
          <a:p>
            <a:r>
              <a:t>Laat deelnemers eerst hardop of in duo noemen welke labels snel komen: ongemotiveerd, lui, telefoonverslaafd, geen discipline. Benoem daarna: dit zijn interpretaties, nog geen analyse.</a:t>
            </a:r>
          </a:p>
        </p:txBody>
      </p:sp>
      <p:sp>
        <p:nvSpPr>
          <p:cNvPr id="270" name="Google Shape;27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SAM — ONDERZOEK ZONDER WERKBLAD | 36:00–40:00</a:t>
            </a:r>
          </a:p>
          <a:p>
            <a:r>
              <a:t>Laat deze dia staan: de casus en alle vragen blijven tegelijk zichtbaar. Werk in dezelfde groepjes van drie of vier als straks bij het lab. Geef ieder kort ruimte om eerst zelf na te denken en daarna bij te dragen. Eén collega noteert alleen de gekozen eerste lens en de onderzoeksvraag; dat kan in gewone notities of een eigen notitieboek. Mondeling werken mag ook.</a:t>
            </a:r>
          </a:p>
          <a:p>
            <a:r>
              <a:t>Laat de vier stappen doorlopen: feitelijke observatie, eerste interpretatie, één mogelijke pijler en één open vraag. Geen informatie over Sam bijverzinnen. Vraag bij snelle diagnoses: “Waar staat dat in de casus?” Bij oplossingen: “Wat wil je eerst nog weten?”</a:t>
            </a:r>
          </a:p>
          <a:p>
            <a:r>
              <a:t>Geef na 3,5 minuut een afrondsignaal. Laat bij de nabespreking maximaal twee groepjes met een verschillende ingang aan het woord. Het doel is onderzoeken, niet opnieuw een heel interventielab doen.</a:t>
            </a:r>
          </a:p>
        </p:txBody>
      </p:sp>
      <p:sp>
        <p:nvSpPr>
          <p:cNvPr id="284" name="Google Shape;28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h6cff5c43ee950c2c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h6cff5c43ee950c2c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t>SAM — NABESPREKING | 40:00–42:30</a:t>
            </a:r>
          </a:p>
          <a:p>
            <a:r>
              <a:t>1. Vraag één observatie zonder interpretatie. “Ongemotiveerd” is een gedachte, geen waarneming. 2. Vraag twee groepjes die een verschillende pijler kozen naar hun aanwijzing. 3. Laat beide hun vraag letterlijk uitspreken. Is de verklaring al in de vraag ingebouwd, laat die dan openen.</a:t>
            </a:r>
          </a:p>
          <a:p>
            <a:r>
              <a:t>Zeg bijvoorbeeld: “Ik merk zelf ook hoe snel ik kan denken: begin nou. Het doel is die reflex te herkennen, niet om nooit iets in te vullen.” Als iemand zegt “Hij snapt het niet”, vraag: “Wat zou je moeten vragen om dat te onderzoeken?”</a:t>
            </a:r>
          </a:p>
          <a:p>
            <a:r>
              <a:t>Rond af: “We weten nog niet waarom Sam niet begint. We hebben wel een betere vraag.” Geen lang rondje langs alle tafels.</a:t>
            </a:r>
          </a:p>
        </p:txBody>
      </p:sp>
      <p:sp>
        <p:nvSpPr>
          <p:cNvPr id="299" name="Google Shape;299;h6cff5c43ee950c2c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SAM — SAMENVATTING | 42:30–43:30</a:t>
            </a:r>
          </a:p>
          <a:p>
            <a:r>
              <a:t>Toon dit pas na de eigen analyse als één mogelijke denkrichting, niet als antwoordmodel. De vraag aan Sam laat zijn eigen ervaring open. Een latere vervolgvraag kan specifieker zijn. Leg uit: nu gaan we van vragen naar één kleine verandering. Een mini-interventie is wat jij letterlijk anders zegt, doet of aanbiedt. Voorbeeld: niet “meer structuur”, maar “één eerste stap zichtbaar maken en de student die zelf laten uitvoeren”.</a:t>
            </a:r>
          </a:p>
          <a:p>
            <a:endParaRPr/>
          </a:p>
          <a:p>
            <a:r>
              <a:t>Laat deelnemers zien dat je nog niet hoeft te weten wat de oorzaak is. Je kiest een eerste ingang en onderzoekt die.</a:t>
            </a:r>
          </a:p>
        </p:txBody>
      </p:sp>
      <p:sp>
        <p:nvSpPr>
          <p:cNvPr id="314" name="Google Shape;31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h6cff5c43ee950c2c_0_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h6cff5c43ee950c2c_0_1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POSTER MINI-INTERVENTIES | 43:30–44:00</a:t>
            </a:r>
          </a:p>
          <a:p>
            <a:r>
              <a:t>Laat de poster kort zien en wijs één rij aan. De kolommen helpen: wat verander je, wat zeg je letterlijk, waar kijk je naar? Lees niet alle vijf de rijen voor. De voorbeelden zijn geen vaste oplossingen; de studentvraag bepaalt wat passend is. Deze poster is een hulpmiddel, geen extra werkblad dat nu ingevuld moet worden. Ga direct door naar het Interventielab. De volgende dia toont de vijf notitieregels; een geprint werkblad is niet nodig.</a:t>
            </a:r>
          </a:p>
          <a:p>
            <a:endParaRPr/>
          </a:p>
          <a:p>
            <a:endParaRPr/>
          </a:p>
        </p:txBody>
      </p:sp>
      <p:sp>
        <p:nvSpPr>
          <p:cNvPr id="353" name="Google Shape;353;h6cff5c43ee950c2c_0_14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INTERVENTIELAB ZONDER PRINT | 44:00–52:00</a:t>
            </a:r>
          </a:p>
          <a:p>
            <a:r>
              <a:t>Blijf in dezelfde groepjes van drie of vier. Laat één persoon de vijf kopjes in een gewone notitie zetten: KIJK, VERMOED, VRAAG, PROBEER, KIJK OPNIEUW. Geen gedeeld document, download of specifieke app nodig. Iedereen draagt bij; de notitiemaker legt alleen korte zinnen vast. Geen namen of herkenbare studentgegevens.</a:t>
            </a:r>
          </a:p>
          <a:p>
            <a:r>
              <a:t>1 minuut: kies een concrete situatie uit de eigen praktijk.</a:t>
            </a:r>
          </a:p>
          <a:p>
            <a:r>
              <a:t>2 minuten: beschrijf wat zichtbaar is, kies één pijler en formuleer wat je eerst wilt vragen.</a:t>
            </a:r>
          </a:p>
          <a:p>
            <a:r>
              <a:t>3 minuten: ontwerp één mini-interventie. Wat zegt/doet de docent letterlijk anders? Wat doet de student zelf?</a:t>
            </a:r>
          </a:p>
          <a:p>
            <a:r>
              <a:t>2 minuten: spreek af welk zichtbaar signaal je volgt en wanneer je opnieuw kijkt.</a:t>
            </a:r>
          </a:p>
          <a:p>
            <a:r>
              <a:t>De student is niet aanwezig: verzin diens antwoord niet. Het ontwerp blijft een voorstel dat je eerst afstemt. Maak geen compleet nieuw lesplan. Stel rondlopend twee vragen: “Wat gaan jullie letterlijk zeggen of doen?” en “Welk deel blijft bij de student?”</a:t>
            </a:r>
          </a:p>
          <a:p>
            <a:r>
              <a:t>Bij vastlopen kunnen de ervaren miniwerkvormen of de poster op de voorgaande dia helpen. Bij veiligheid of problemen die verder gaan dan de rol van docent hoort de eigen ondersteuningsroute. Geef na zeven minuten een afrondsignaal. Laat ieder groepje alvast één vertegenwoordiger kiezen die straks het voorstel kan toelichten.</a:t>
            </a:r>
          </a:p>
        </p:txBody>
      </p:sp>
      <p:sp>
        <p:nvSpPr>
          <p:cNvPr id="338" name="Google Shape;33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MONDELINGE CARROUSEL | 52:00–57:00</a:t>
            </a:r>
          </a:p>
          <a:p>
            <a:r>
              <a:t>Vooraf: laat de groepjes samen een kring vormen in de bestaande tafelopstelling. Wijs aan welk groepje het volgende is. Iedereen blijft zitten, behalve één gekozen vertegenwoordiger per groepje. Ook bij 13 groepjes ontvangt iedere groep een bezoeker: 1 naar 2, 2 naar 3, enzovoort; de laatste naar 1. Er hoeft niets geprint of digitaal gedeeld te worden.</a:t>
            </a:r>
          </a:p>
          <a:p>
            <a:r>
              <a:t>52:00–53:00: vertegenwoordigers lopen direct naar het volgende groepje (maximaal 15 seconden) en vertellen kort de interventie van hun EIGEN groepje. Gebruik de eigen notitie als geheugensteun, indien nodig. Iedereen luistert tegelijkertijd aan een andere tafel; geen plenaire presentaties.</a:t>
            </a:r>
          </a:p>
          <a:p>
            <a:r>
              <a:t>53:00–54:00: het ontvangende groepje geeft één concrete kracht en één aanscherping. Vraag: past het bij wat onderzocht is? Kan het kleiner of concreter zonder steun weg te nemen? De bezoeker onthoudt of noteert twee feedbackpunten.</a:t>
            </a:r>
          </a:p>
          <a:p>
            <a:r>
              <a:t>54:00–55:00: bezoekers keren terug en vertellen hun eigen groepje de ontvangen feedback.</a:t>
            </a:r>
          </a:p>
          <a:p>
            <a:r>
              <a:t>55:00–57:00: elk groepje kiest één suggestie en past de eigen notitie aan. Geen rapportcijfer en niet alleen streven naar meer autonomie; kijk ook naar passend houvast.</a:t>
            </a:r>
          </a:p>
          <a:p>
            <a:r>
              <a:t>Wie niet kan of wil lopen, blijft zitten; een andere vertegenwoordiger loopt. Maak de route vooraf duidelijk zodat geen extra organisatie nodig is. De volgende interventieruil is bedoeld om een ander idee persoonlijk bruikbaar te maken, niet om nog eens dezelfde feedbackronde te doen.</a:t>
            </a:r>
          </a:p>
        </p:txBody>
      </p:sp>
      <p:sp>
        <p:nvSpPr>
          <p:cNvPr id="359" name="Google Shape;359;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INTERVENTIERUIL | 57:00–65:00</a:t>
            </a:r>
          </a:p>
          <a:p>
            <a:r>
              <a:t>DOEL</a:t>
            </a:r>
          </a:p>
          <a:p>
            <a:r>
              <a:t>Meer concrete ideeën horen en één daarvan vertalen naar de eigen studenten, zonder extra werkblad of plenair rondje.</a:t>
            </a:r>
          </a:p>
          <a:p>
            <a:endParaRPr/>
          </a:p>
          <a:p>
            <a:r>
              <a:t>57:00–58:00: iedereen zoekt een collega uit een ander groepje. Een drietal kan als aantallen of toegankelijkheid daarom vragen. Wie wil blijven zitten, wordt door iemand opgezocht.</a:t>
            </a:r>
          </a:p>
          <a:p>
            <a:r>
              <a:t>58:00–62:00: twee minuten per persoon. Vertel je concrete situatie, gekozen pijler, wat je letterlijk verandert en waarop je terugkijkt. Geen herkenbare studentgegevens delen. Gebruik de eigen notitie als geheugensteun. Geen herkenbare studentgegevens opnemen of fotograferen.</a:t>
            </a:r>
          </a:p>
          <a:p>
            <a:r>
              <a:t>62:00–64:00: ieder noteert op de eigen telefoon of laptop welk idee bruikbaar is en hoe je het passend maakt. Een eigen notitieboek of mondeling formuleren mag ook. Vraag ook welke informatie van de student nog ontbreekt. Een idee hoeft niet letterlijk gekopieerd te worden.</a:t>
            </a:r>
          </a:p>
          <a:p>
            <a:r>
              <a:t>64:00–65:00: check de vertaling kort bij elkaar. Geen extra tafelterugkoppeling.</a:t>
            </a:r>
          </a:p>
          <a:p>
            <a:endParaRPr/>
          </a:p>
          <a:p>
            <a:r>
              <a:t>EXTRA VRAAG VOOR JUDITH</a:t>
            </a:r>
          </a:p>
          <a:p>
            <a:r>
              <a:t>“Wat neem je over, en wat moet je aanpassen aan de taak, ervaring en beschikbare steun?” Opleidingsniveau is geen vast voorschrift voor hoeveelheid autonomie of structuur. Bij niveau 2 kan betekenis bijvoorbeeld ook zitten in doorstroom, dagelijks leven of oriënteren; onderzoek wat de student zelf belangrijk vindt.</a:t>
            </a:r>
          </a:p>
          <a:p>
            <a:endParaRPr/>
          </a:p>
          <a:p>
            <a:r>
              <a:t>OVERGANG</a:t>
            </a:r>
          </a:p>
          <a:p>
            <a:r>
              <a:t>“Je hebt meerdere ideeën gehoord. Nu kies je er één die je zelf wilt onderzoeken. Werk die uit in je eigen notitie. De volgende dia geeft de vijf vragen en twee datums.”</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MIJN EIGEN EXPERIMENT — ZONDER PRINT | 65:00–72:00</a:t>
            </a:r>
          </a:p>
          <a:p>
            <a:r>
              <a:t>65:00–69:00: ieder gebruikt een eigen gewone notitie op telefoon of laptop, of een eigen notitieboek. Alle vragen staan op deze dia; houd deze zichtbaar. Vijf korte regels zijn voldoende. Neem één idee uit het lab, de ruil of de miniwerkvormen.</a:t>
            </a:r>
          </a:p>
          <a:p>
            <a:r>
              <a:t>Laat vastleggen: wat zie ik; welke pijler kies ik; wat vraag ik eerst; wat verander ik en wat doet de student zelf; welk zichtbaar signaal volg ik? Voeg twee concrete datums toe: wanneer proberen en wanneer terugkijken. Een eigen agendanotitie mag, maar is niet verplicht en wordt niet door de trainer aangemaakt.</a:t>
            </a:r>
          </a:p>
          <a:p>
            <a:r>
              <a:t>69:00–71:00: bespreek één minuut per persoon in duo. Vraag: “Kan ik me precies voorstellen wat je letterlijk gaat doen?” en “Welke informatie van de student mis je nog?” Delen blijft vrijwillig.</a:t>
            </a:r>
          </a:p>
          <a:p>
            <a:r>
              <a:t>71:00–72:00: scherp één punt aan en bewaar de notitie. Wie geen notitiemogelijkheid heeft, formuleert het voornemen mondeling en laat de eigen gekozen afspraak door een collega helpen vastleggen. Geen studentnamen of herkenbare privégegevens.</a:t>
            </a:r>
          </a:p>
          <a:p>
            <a:r>
              <a:t>De digitale werkbladen mogen later als naslag worden gebruikt, maar zijn geen voorwaarde voor deze oefening. Geen complete lesherziening. Geen effect? Dan opnieuw kijken en vragen, niet automatisch harder hetzelfde doen.</a:t>
            </a:r>
          </a:p>
        </p:txBody>
      </p:sp>
      <p:sp>
        <p:nvSpPr>
          <p:cNvPr id="415" name="Google Shape;41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AFRONDING | 72:00–73:00</a:t>
            </a:r>
          </a:p>
          <a:p>
            <a:r>
              <a:t>Haal één korte opbrengst op: “Wat ga jij anders proberen?” Sluit af met de boodschap op het scherm. Ga na circa één minuut naar de QR en laat die staan.</a:t>
            </a:r>
          </a:p>
          <a:p>
            <a:endParaRPr/>
          </a:p>
          <a:p>
            <a:r>
              <a:t>Rond af met de concrete stap in de eigen notitie. Laat ieder de notitie en het geplande terugkijkmoment bewaren.</a:t>
            </a:r>
          </a:p>
        </p:txBody>
      </p:sp>
      <p:sp>
        <p:nvSpPr>
          <p:cNvPr id="431" name="Google Shape;43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5A903-AC07-A7B2-59AD-5FA743768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7B181E-DDDC-B758-5907-8D74FF37A9B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0BAF43F-432B-2545-B477-6481A604EB98}"/>
              </a:ext>
            </a:extLst>
          </p:cNvPr>
          <p:cNvSpPr>
            <a:spLocks noGrp="1"/>
          </p:cNvSpPr>
          <p:nvPr>
            <p:ph type="body" sz="quarter" idx="3"/>
          </p:nvPr>
        </p:nvSpPr>
        <p:spPr/>
        <p:txBody>
          <a:bodyPr/>
          <a:lstStyle/>
          <a:p>
            <a:r>
              <a:t>QR EN BEWAREN | 73:00–75:00</a:t>
            </a:r>
          </a:p>
          <a:p>
            <a:r>
              <a:t>Geef tijd om de bestaande QR-code te scannen en de materialenpagina te bewaren. De URL en code zijn behouden uit de oorspronkelijke presentatie. Herhaal: “Kies één hulpmiddel dat past bij je volgende stap.” Gebruik deze tijd ook voor één praktische vraag. Niet alle downloads toelichten.</a:t>
            </a:r>
          </a:p>
          <a:p>
            <a:endParaRPr/>
          </a:p>
          <a:p>
            <a:r>
              <a:t>AFSLUITING — MATERIALEN NOVA HAARLEM</a:t>
            </a:r>
          </a:p>
          <a:p>
            <a:endParaRPr/>
          </a:p>
          <a:p>
            <a:r>
              <a:t>Laat de dia aan het einde van de workshop enige tijd staan. Nodig deelnemers uit de QR-code met de camera van hun telefoon te scannen en de pagina te bewaren. De QR-code én het webadres op de dia zijn klikbaar.</a:t>
            </a:r>
          </a:p>
          <a:p>
            <a:endParaRPr/>
          </a:p>
          <a:p>
            <a:r>
              <a:t>Zeg bijvoorbeeld: “Op de pagina Nova Haarlem vind je de presentatie en materialen. Kies één hulpmiddel dat past bij jouw volgende les of begeleidingsmoment; je hoeft niet alles tegelijk te gebruiken.”</a:t>
            </a:r>
          </a:p>
          <a:p>
            <a:endParaRPr/>
          </a:p>
          <a:p>
            <a:r>
              <a:t>Bestemming: https://www.studioumoya.nl/nova-haarlem</a:t>
            </a:r>
          </a:p>
          <a:p>
            <a:r>
              <a:t>De QR-code bevat dit directe webadres; er is geen verkorte link of betaalde QR-dienst gebruikt.</a:t>
            </a:r>
          </a:p>
          <a:p>
            <a:r>
              <a:t>De QR-code is als vector opgebouwd en mag niet worden bijgesneden of vervormd. Laat de witte ruimte intact.</a:t>
            </a:r>
          </a:p>
          <a:p>
            <a:r>
              <a:t>Deze dia kan ook los worden gekopieerd naar een verder bewerkte versie van de workshop.</a:t>
            </a:r>
          </a:p>
        </p:txBody>
      </p:sp>
      <p:sp>
        <p:nvSpPr>
          <p:cNvPr id="4" name="Slide Number Placeholder 3">
            <a:extLst>
              <a:ext uri="{FF2B5EF4-FFF2-40B4-BE49-F238E27FC236}">
                <a16:creationId xmlns:a16="http://schemas.microsoft.com/office/drawing/2014/main" id="{399E0E9E-5CA8-B591-4A8D-FD2065FC3AF6}"/>
              </a:ext>
            </a:extLst>
          </p:cNvPr>
          <p:cNvSpPr>
            <a:spLocks noGrp="1"/>
          </p:cNvSpPr>
          <p:nvPr>
            <p:ph type="sldNum" sz="quarter" idx="5"/>
          </p:nvPr>
        </p:nvSpPr>
        <p:spPr/>
      </p:sp>
    </p:spTree>
    <p:extLst>
      <p:ext uri="{BB962C8B-B14F-4D97-AF65-F5344CB8AC3E}">
        <p14:creationId xmlns:p14="http://schemas.microsoft.com/office/powerpoint/2010/main" val="2162021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h6cff5c43ee950c2c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h6cff5c43ee950c2c_0_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VERBORGEN RESERVE / NASLAG — NIET IN DE 75-MINUTENROUTE</a:t>
            </a:r>
          </a:p>
          <a:p>
            <a:r>
              <a:t>Deze dia is behouden en verplaatst naar het einde. Toon alleen ter vervanging van een ander onderdeel of bij een losse vervolgsessie. Een verborgen dia kan handmatig worden geopend; zij wordt overgeslagen tijdens de gewone diavoorstelling.</a:t>
            </a:r>
          </a:p>
          <a:p>
            <a:endParaRPr/>
          </a:p>
          <a:p>
            <a:endParaRPr/>
          </a:p>
        </p:txBody>
      </p:sp>
      <p:sp>
        <p:nvSpPr>
          <p:cNvPr id="258" name="Google Shape;258;h6cff5c43ee950c2c_0_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h6cff5c43ee950c2c_0_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h6cff5c43ee950c2c_0_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t>VERBORGEN RESERVE / NASLAG — NIET IN DE 75-MINUTENROUTE</a:t>
            </a:r>
          </a:p>
          <a:p>
            <a:r>
              <a:t>Deze dia is behouden en verplaatst naar het einde. Toon alleen ter vervanging van een ander onderdeel of bij een losse vervolgsessie. Een verborgen dia kan handmatig worden geopend; zij wordt overgeslagen tijdens de gewone diavoorstelling.</a:t>
            </a:r>
          </a:p>
          <a:p>
            <a:endParaRPr/>
          </a:p>
          <a:p>
            <a:endParaRPr/>
          </a:p>
        </p:txBody>
      </p:sp>
      <p:sp>
        <p:nvSpPr>
          <p:cNvPr id="264" name="Google Shape;264;h6cff5c43ee950c2c_0_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VERBORGEN RESERVE / NASLAG — NIET IN DE 75-MINUTENROUTE</a:t>
            </a:r>
          </a:p>
          <a:p>
            <a:r>
              <a:t>Deze dia is behouden en verplaatst naar het einde. Toon alleen ter vervanging van een ander onderdeel of bij een losse vervolgsessie. Een verborgen dia kan handmatig worden geopend; zij wordt overgeslagen tijdens de gewone diavoorstelling.</a:t>
            </a:r>
          </a:p>
          <a:p>
            <a:endParaRPr/>
          </a:p>
          <a:p>
            <a:r>
              <a:t>Houd dit kort. Dit is bedoeld om de denkrichting te legitimeren, niet om een theorieles te geven.</a:t>
            </a:r>
          </a:p>
        </p:txBody>
      </p:sp>
      <p:sp>
        <p:nvSpPr>
          <p:cNvPr id="397" name="Google Shape;39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ideo" Target="https://www.youtube.com/embed/X0sE10zUYyY?feature=oembed" TargetMode="Externa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s://www.studioumoya.nl/nova-haarlem"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15"/>
        <p:cNvGrpSpPr/>
        <p:nvPr/>
      </p:nvGrpSpPr>
      <p:grpSpPr>
        <a:xfrm>
          <a:off x="0" y="0"/>
          <a:ext cx="0" cy="0"/>
          <a:chOff x="0" y="0"/>
          <a:chExt cx="0" cy="0"/>
        </a:xfrm>
      </p:grpSpPr>
      <p:pic>
        <p:nvPicPr>
          <p:cNvPr id="16" name="Google Shape;16;p1" descr="/mnt/data/slide_assets/crops/abstract_169.jpg"/>
          <p:cNvPicPr preferRelativeResize="0"/>
          <p:nvPr/>
        </p:nvPicPr>
        <p:blipFill rotWithShape="1">
          <a:blip r:embed="rId3">
            <a:alphaModFix/>
          </a:blip>
          <a:srcRect/>
          <a:stretch/>
        </p:blipFill>
        <p:spPr>
          <a:xfrm>
            <a:off x="0" y="0"/>
            <a:ext cx="12191695" cy="6858000"/>
          </a:xfrm>
          <a:prstGeom prst="rect">
            <a:avLst/>
          </a:prstGeom>
          <a:noFill/>
          <a:ln>
            <a:noFill/>
          </a:ln>
        </p:spPr>
      </p:pic>
      <p:sp>
        <p:nvSpPr>
          <p:cNvPr id="17" name="Google Shape;17;p1"/>
          <p:cNvSpPr/>
          <p:nvPr/>
        </p:nvSpPr>
        <p:spPr>
          <a:xfrm>
            <a:off x="594360" y="612648"/>
            <a:ext cx="4572000" cy="56692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2B46"/>
              </a:buClr>
              <a:buSzPts val="4200"/>
              <a:buFont typeface="Georgia"/>
              <a:buNone/>
            </a:pPr>
            <a:r>
              <a:rPr lang="nl-NL" sz="4200" b="1" i="0" u="none" strike="noStrike" cap="none">
                <a:solidFill>
                  <a:srgbClr val="0B2B46"/>
                </a:solidFill>
                <a:latin typeface="Georgia"/>
                <a:ea typeface="Georgia"/>
                <a:cs typeface="Georgia"/>
                <a:sym typeface="Georgia"/>
              </a:rPr>
              <a:t>Leerenergie</a:t>
            </a:r>
            <a:endParaRPr sz="4200" b="0" i="0" u="none" strike="noStrike" cap="none">
              <a:solidFill>
                <a:schemeClr val="dk1"/>
              </a:solidFill>
              <a:latin typeface="Arial"/>
              <a:ea typeface="Arial"/>
              <a:cs typeface="Arial"/>
              <a:sym typeface="Arial"/>
            </a:endParaRPr>
          </a:p>
        </p:txBody>
      </p:sp>
      <p:sp>
        <p:nvSpPr>
          <p:cNvPr id="18" name="Google Shape;18;p1"/>
          <p:cNvSpPr/>
          <p:nvPr/>
        </p:nvSpPr>
        <p:spPr>
          <a:xfrm>
            <a:off x="621792" y="1234440"/>
            <a:ext cx="5394960" cy="2560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5C78"/>
              </a:buClr>
              <a:buSzPts val="1700"/>
              <a:buFont typeface="Arial"/>
              <a:buNone/>
            </a:pPr>
            <a:r>
              <a:rPr lang="nl-NL" sz="1700" b="1" i="0" u="none" strike="noStrike" cap="none">
                <a:solidFill>
                  <a:srgbClr val="8B5C78"/>
                </a:solidFill>
                <a:latin typeface="Arial"/>
                <a:ea typeface="Arial"/>
                <a:cs typeface="Arial"/>
                <a:sym typeface="Arial"/>
              </a:rPr>
              <a:t>de sleutel tot eigenaarschap</a:t>
            </a:r>
            <a:endParaRPr sz="1700" b="0" i="0" u="none" strike="noStrike" cap="none">
              <a:solidFill>
                <a:schemeClr val="dk1"/>
              </a:solidFill>
              <a:latin typeface="Arial"/>
              <a:ea typeface="Arial"/>
              <a:cs typeface="Arial"/>
              <a:sym typeface="Arial"/>
            </a:endParaRPr>
          </a:p>
        </p:txBody>
      </p:sp>
      <p:cxnSp>
        <p:nvCxnSpPr>
          <p:cNvPr id="19" name="Google Shape;19;p1"/>
          <p:cNvCxnSpPr/>
          <p:nvPr/>
        </p:nvCxnSpPr>
        <p:spPr>
          <a:xfrm>
            <a:off x="621792" y="1627632"/>
            <a:ext cx="1371600" cy="0"/>
          </a:xfrm>
          <a:prstGeom prst="straightConnector1">
            <a:avLst/>
          </a:prstGeom>
          <a:noFill/>
          <a:ln w="25400" cap="flat" cmpd="sng">
            <a:solidFill>
              <a:srgbClr val="8B5C78"/>
            </a:solidFill>
            <a:prstDash val="solid"/>
            <a:round/>
            <a:headEnd type="none" w="sm" len="sm"/>
            <a:tailEnd type="none" w="sm" len="sm"/>
          </a:ln>
        </p:spPr>
      </p:cxnSp>
      <p:cxnSp>
        <p:nvCxnSpPr>
          <p:cNvPr id="20" name="Google Shape;20;p1"/>
          <p:cNvCxnSpPr/>
          <p:nvPr/>
        </p:nvCxnSpPr>
        <p:spPr>
          <a:xfrm>
            <a:off x="1993392" y="1627632"/>
            <a:ext cx="777240" cy="0"/>
          </a:xfrm>
          <a:prstGeom prst="straightConnector1">
            <a:avLst/>
          </a:prstGeom>
          <a:noFill/>
          <a:ln w="25400" cap="flat" cmpd="sng">
            <a:solidFill>
              <a:srgbClr val="6F9671"/>
            </a:solidFill>
            <a:prstDash val="solid"/>
            <a:round/>
            <a:headEnd type="none" w="sm" len="sm"/>
            <a:tailEnd type="none" w="sm" len="sm"/>
          </a:ln>
        </p:spPr>
      </p:cxnSp>
      <p:sp>
        <p:nvSpPr>
          <p:cNvPr id="21" name="Google Shape;21;p1"/>
          <p:cNvSpPr/>
          <p:nvPr/>
        </p:nvSpPr>
        <p:spPr>
          <a:xfrm>
            <a:off x="640080" y="1920240"/>
            <a:ext cx="4709160" cy="749808"/>
          </a:xfrm>
          <a:prstGeom prst="rect">
            <a:avLst/>
          </a:prstGeom>
          <a:noFill/>
          <a:ln>
            <a:noFill/>
          </a:ln>
        </p:spPr>
        <p:txBody>
          <a:bodyPr spcFirstLastPara="1" wrap="square" lIns="625" tIns="625" rIns="625" bIns="625" anchor="t" anchorCtr="0">
            <a:normAutofit lnSpcReduction="10000"/>
          </a:bodyPr>
          <a:lstStyle/>
          <a:p>
            <a:pPr marL="0" marR="0" lvl="0" indent="0" algn="l" rtl="0">
              <a:spcBef>
                <a:spcPts val="0"/>
              </a:spcBef>
              <a:spcAft>
                <a:spcPts val="0"/>
              </a:spcAft>
              <a:buClr>
                <a:srgbClr val="0B2B46"/>
              </a:buClr>
              <a:buSzPts val="1800"/>
              <a:buFont typeface="Arial"/>
              <a:buNone/>
            </a:pPr>
            <a:r>
              <a:rPr lang="nl-NL" sz="1800" b="0" i="0" u="none" strike="noStrike" cap="none">
                <a:solidFill>
                  <a:srgbClr val="0B2B46"/>
                </a:solidFill>
                <a:latin typeface="Arial"/>
                <a:ea typeface="Arial"/>
                <a:cs typeface="Arial"/>
                <a:sym typeface="Arial"/>
              </a:rPr>
              <a:t>Een actieve workshop over motivatie, betrokkenheid en kleine pedagogische interventies bij mbo-studenten.</a:t>
            </a:r>
            <a:endParaRPr sz="1800" b="0" i="0" u="none" strike="noStrike" cap="none">
              <a:solidFill>
                <a:schemeClr val="dk1"/>
              </a:solidFill>
              <a:latin typeface="Arial"/>
              <a:ea typeface="Arial"/>
              <a:cs typeface="Arial"/>
              <a:sym typeface="Arial"/>
            </a:endParaRPr>
          </a:p>
        </p:txBody>
      </p:sp>
      <p:sp>
        <p:nvSpPr>
          <p:cNvPr id="22" name="Google Shape;22;p1"/>
          <p:cNvSpPr/>
          <p:nvPr/>
        </p:nvSpPr>
        <p:spPr>
          <a:xfrm>
            <a:off x="640080" y="5742432"/>
            <a:ext cx="4663440" cy="402336"/>
          </a:xfrm>
          <a:prstGeom prst="rect">
            <a:avLst/>
          </a:prstGeom>
          <a:noFill/>
          <a:ln>
            <a:noFill/>
          </a:ln>
        </p:spPr>
        <p:txBody>
          <a:bodyPr spcFirstLastPara="1" wrap="square" lIns="625" tIns="625" rIns="625" bIns="625" anchor="t" anchorCtr="0">
            <a:normAutofit/>
          </a:bodyPr>
          <a:lstStyle/>
          <a:p>
            <a:pPr marL="0" marR="0" lvl="0" indent="0" algn="l" rtl="0">
              <a:spcBef>
                <a:spcPts val="0"/>
              </a:spcBef>
              <a:spcAft>
                <a:spcPts val="0"/>
              </a:spcAft>
              <a:buClr>
                <a:srgbClr val="0B2B46"/>
              </a:buClr>
              <a:buSzPts val="1200"/>
              <a:buFont typeface="Arial"/>
              <a:buNone/>
            </a:pPr>
            <a:r>
              <a:rPr lang="nl-NL" sz="1200" b="1" i="0" u="none" strike="noStrike" cap="none">
                <a:solidFill>
                  <a:srgbClr val="0B2B46"/>
                </a:solidFill>
                <a:latin typeface="Arial"/>
                <a:ea typeface="Arial"/>
                <a:cs typeface="Arial"/>
                <a:sym typeface="Arial"/>
              </a:rPr>
              <a:t>Judith Peinemann</a:t>
            </a:r>
            <a:endParaRPr sz="1200" b="0" i="0" u="none" strike="noStrike" cap="none">
              <a:solidFill>
                <a:schemeClr val="dk1"/>
              </a:solidFill>
              <a:latin typeface="Arial"/>
              <a:ea typeface="Arial"/>
              <a:cs typeface="Arial"/>
              <a:sym typeface="Arial"/>
            </a:endParaRPr>
          </a:p>
          <a:p>
            <a:pPr marL="0" marR="0" lvl="0" indent="0" algn="l" rtl="0">
              <a:spcBef>
                <a:spcPts val="0"/>
              </a:spcBef>
              <a:spcAft>
                <a:spcPts val="0"/>
              </a:spcAft>
              <a:buClr>
                <a:srgbClr val="0B2B46"/>
              </a:buClr>
              <a:buSzPts val="1200"/>
              <a:buFont typeface="Arial"/>
              <a:buNone/>
            </a:pPr>
            <a:r>
              <a:rPr lang="nl-NL" sz="1200" b="1" i="0" u="none" strike="noStrike" cap="none">
                <a:solidFill>
                  <a:srgbClr val="0B2B46"/>
                </a:solidFill>
                <a:latin typeface="Arial"/>
                <a:ea typeface="Arial"/>
                <a:cs typeface="Arial"/>
                <a:sym typeface="Arial"/>
              </a:rPr>
              <a:t>Onderwijskundig pedagoog | Studio Umoya</a:t>
            </a:r>
            <a:endParaRPr sz="1200" b="0" i="0" u="none" strike="noStrike" cap="none">
              <a:solidFill>
                <a:schemeClr val="dk1"/>
              </a:solidFill>
              <a:latin typeface="Arial"/>
              <a:ea typeface="Arial"/>
              <a:cs typeface="Arial"/>
              <a:sym typeface="Arial"/>
            </a:endParaRPr>
          </a:p>
        </p:txBody>
      </p:sp>
      <p:sp>
        <p:nvSpPr>
          <p:cNvPr id="23" name="Google Shape;23;p1"/>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Studio Umoya</a:t>
            </a:r>
            <a:endParaRPr sz="75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54"/>
        <p:cNvGrpSpPr/>
        <p:nvPr/>
      </p:nvGrpSpPr>
      <p:grpSpPr>
        <a:xfrm>
          <a:off x="0" y="0"/>
          <a:ext cx="0" cy="0"/>
          <a:chOff x="0" y="0"/>
          <a:chExt cx="0" cy="0"/>
        </a:xfrm>
      </p:grpSpPr>
      <p:pic>
        <p:nvPicPr>
          <p:cNvPr id="55" name="Google Shape;55;p3" descr="/mnt/data/slide_assets/crops/classroom_right.jpg"/>
          <p:cNvPicPr preferRelativeResize="0"/>
          <p:nvPr/>
        </p:nvPicPr>
        <p:blipFill rotWithShape="1">
          <a:blip r:embed="rId3">
            <a:alphaModFix/>
          </a:blip>
          <a:srcRect l="15710" r="15710"/>
          <a:stretch/>
        </p:blipFill>
        <p:spPr>
          <a:xfrm>
            <a:off x="7973568" y="0"/>
            <a:ext cx="4218432" cy="6858000"/>
          </a:xfrm>
          <a:prstGeom prst="rect">
            <a:avLst/>
          </a:prstGeom>
          <a:noFill/>
          <a:ln>
            <a:noFill/>
          </a:ln>
        </p:spPr>
      </p:pic>
      <p:sp>
        <p:nvSpPr>
          <p:cNvPr id="56" name="Google Shape;56;p3"/>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Workshop Leerenergie | Studio Umoya</a:t>
            </a:r>
            <a:endParaRPr sz="750" b="0" i="0" u="none" strike="noStrike" cap="none">
              <a:solidFill>
                <a:schemeClr val="dk1"/>
              </a:solidFill>
              <a:latin typeface="Arial"/>
              <a:ea typeface="Arial"/>
              <a:cs typeface="Arial"/>
              <a:sym typeface="Arial"/>
            </a:endParaRPr>
          </a:p>
        </p:txBody>
      </p:sp>
      <p:sp>
        <p:nvSpPr>
          <p:cNvPr id="58" name="Google Shape;58;p3"/>
          <p:cNvSpPr txBox="1"/>
          <p:nvPr/>
        </p:nvSpPr>
        <p:spPr>
          <a:xfrm>
            <a:off x="530352" y="338328"/>
            <a:ext cx="7132320" cy="530352"/>
          </a:xfrm>
          <a:prstGeom prst="rect">
            <a:avLst/>
          </a:prstGeom>
          <a:noFill/>
          <a:ln>
            <a:noFill/>
          </a:ln>
        </p:spPr>
        <p:txBody>
          <a:bodyPr spcFirstLastPara="1" wrap="square" lIns="0" tIns="0" rIns="0" bIns="0" anchor="t" anchorCtr="0">
            <a:noAutofit/>
          </a:bodyPr>
          <a:lstStyle/>
          <a:p>
            <a:pPr marL="0" marR="0" lvl="0" indent="0" algn="l" rtl="0">
              <a:lnSpc>
                <a:spcPct val="117460"/>
              </a:lnSpc>
              <a:spcBef>
                <a:spcPts val="0"/>
              </a:spcBef>
              <a:spcAft>
                <a:spcPts val="0"/>
              </a:spcAft>
              <a:buClr>
                <a:srgbClr val="0B2B46"/>
              </a:buClr>
              <a:buSzPts val="3150"/>
              <a:buFont typeface="Georgia"/>
              <a:buNone/>
            </a:pPr>
            <a:r>
              <a:rPr lang="nl-NL" sz="3150" b="1" i="0" u="none" strike="noStrike" cap="none">
                <a:solidFill>
                  <a:srgbClr val="0B2B46"/>
                </a:solidFill>
                <a:latin typeface="Georgia"/>
                <a:ea typeface="Georgia"/>
                <a:cs typeface="Georgia"/>
                <a:sym typeface="Georgia"/>
              </a:rPr>
              <a:t>Leerenergie aanwakkeren</a:t>
            </a:r>
            <a:endParaRPr/>
          </a:p>
        </p:txBody>
      </p:sp>
      <p:sp>
        <p:nvSpPr>
          <p:cNvPr id="59" name="Google Shape;59;p3"/>
          <p:cNvSpPr txBox="1"/>
          <p:nvPr/>
        </p:nvSpPr>
        <p:spPr>
          <a:xfrm>
            <a:off x="585216" y="932688"/>
            <a:ext cx="6903720" cy="292608"/>
          </a:xfrm>
          <a:prstGeom prst="rect">
            <a:avLst/>
          </a:prstGeom>
          <a:noFill/>
          <a:ln>
            <a:noFill/>
          </a:ln>
        </p:spPr>
        <p:txBody>
          <a:bodyPr spcFirstLastPara="1" wrap="square" lIns="0" tIns="0" rIns="0" bIns="0" anchor="t" anchorCtr="0">
            <a:noAutofit/>
          </a:bodyPr>
          <a:lstStyle/>
          <a:p>
            <a:pPr marL="0" marR="0" lvl="0" indent="0" algn="l" rtl="0">
              <a:lnSpc>
                <a:spcPct val="122222"/>
              </a:lnSpc>
              <a:spcBef>
                <a:spcPts val="0"/>
              </a:spcBef>
              <a:spcAft>
                <a:spcPts val="0"/>
              </a:spcAft>
              <a:buClr>
                <a:srgbClr val="8B5C78"/>
              </a:buClr>
              <a:buSzPts val="1800"/>
              <a:buFont typeface="Arial"/>
              <a:buNone/>
            </a:pPr>
            <a:r>
              <a:rPr lang="nl-NL" sz="1800" b="1" i="0" u="none" strike="noStrike" cap="none">
                <a:solidFill>
                  <a:srgbClr val="8B5C78"/>
                </a:solidFill>
                <a:latin typeface="Arial"/>
                <a:ea typeface="Arial"/>
                <a:cs typeface="Arial"/>
                <a:sym typeface="Arial"/>
              </a:rPr>
              <a:t>Na deze workshop kun je…</a:t>
            </a:r>
            <a:endParaRPr/>
          </a:p>
        </p:txBody>
      </p:sp>
      <p:sp>
        <p:nvSpPr>
          <p:cNvPr id="60" name="Google Shape;60;p3"/>
          <p:cNvSpPr/>
          <p:nvPr/>
        </p:nvSpPr>
        <p:spPr>
          <a:xfrm>
            <a:off x="585216" y="1307592"/>
            <a:ext cx="1243584" cy="22860"/>
          </a:xfrm>
          <a:prstGeom prst="rect">
            <a:avLst/>
          </a:prstGeom>
          <a:solidFill>
            <a:srgbClr val="8B5C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61" name="Google Shape;61;p3"/>
          <p:cNvSpPr/>
          <p:nvPr/>
        </p:nvSpPr>
        <p:spPr>
          <a:xfrm>
            <a:off x="1828800" y="1307592"/>
            <a:ext cx="694944" cy="22860"/>
          </a:xfrm>
          <a:prstGeom prst="rect">
            <a:avLst/>
          </a:prstGeom>
          <a:solidFill>
            <a:srgbClr val="6F96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62" name="Google Shape;62;p3"/>
          <p:cNvSpPr/>
          <p:nvPr/>
        </p:nvSpPr>
        <p:spPr>
          <a:xfrm>
            <a:off x="621792" y="1682496"/>
            <a:ext cx="365760" cy="365760"/>
          </a:xfrm>
          <a:prstGeom prst="ellipse">
            <a:avLst/>
          </a:prstGeom>
          <a:solidFill>
            <a:srgbClr val="8B5C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63" name="Google Shape;63;p3"/>
          <p:cNvSpPr txBox="1"/>
          <p:nvPr/>
        </p:nvSpPr>
        <p:spPr>
          <a:xfrm>
            <a:off x="621792" y="1731873"/>
            <a:ext cx="365760" cy="219456"/>
          </a:xfrm>
          <a:prstGeom prst="rect">
            <a:avLst/>
          </a:prstGeom>
          <a:noFill/>
          <a:ln>
            <a:noFill/>
          </a:ln>
        </p:spPr>
        <p:txBody>
          <a:bodyPr spcFirstLastPara="1" wrap="square" lIns="0" tIns="0" rIns="0" bIns="0" anchor="t" anchorCtr="0">
            <a:noAutofit/>
          </a:bodyPr>
          <a:lstStyle/>
          <a:p>
            <a:pPr marL="0" marR="0" lvl="0" indent="0" algn="ctr" rtl="0">
              <a:lnSpc>
                <a:spcPct val="118518"/>
              </a:lnSpc>
              <a:spcBef>
                <a:spcPts val="0"/>
              </a:spcBef>
              <a:spcAft>
                <a:spcPts val="0"/>
              </a:spcAft>
              <a:buClr>
                <a:srgbClr val="FFFFFF"/>
              </a:buClr>
              <a:buSzPts val="1350"/>
              <a:buFont typeface="Arial"/>
              <a:buNone/>
            </a:pPr>
            <a:r>
              <a:rPr lang="nl-NL" sz="1350" b="1" i="0" u="none" strike="noStrike" cap="none">
                <a:solidFill>
                  <a:srgbClr val="FFFFFF"/>
                </a:solidFill>
                <a:latin typeface="Arial"/>
                <a:ea typeface="Arial"/>
                <a:cs typeface="Arial"/>
                <a:sym typeface="Arial"/>
              </a:rPr>
              <a:t>1</a:t>
            </a:r>
            <a:endParaRPr/>
          </a:p>
        </p:txBody>
      </p:sp>
      <p:sp>
        <p:nvSpPr>
          <p:cNvPr id="64" name="Google Shape;64;p3"/>
          <p:cNvSpPr txBox="1"/>
          <p:nvPr/>
        </p:nvSpPr>
        <p:spPr>
          <a:xfrm>
            <a:off x="1152144" y="1673352"/>
            <a:ext cx="6382512" cy="374904"/>
          </a:xfrm>
          <a:prstGeom prst="rect">
            <a:avLst/>
          </a:prstGeom>
          <a:noFill/>
          <a:ln>
            <a:noFill/>
          </a:ln>
        </p:spPr>
        <p:txBody>
          <a:bodyPr spcFirstLastPara="1" wrap="square" lIns="0" tIns="0" rIns="0" bIns="0" anchor="t" anchorCtr="0">
            <a:noAutofit/>
          </a:bodyPr>
          <a:lstStyle/>
          <a:p>
            <a:pPr marL="0" marR="0" lvl="0" indent="0" algn="l" rtl="0">
              <a:lnSpc>
                <a:spcPct val="119047"/>
              </a:lnSpc>
              <a:spcBef>
                <a:spcPts val="0"/>
              </a:spcBef>
              <a:spcAft>
                <a:spcPts val="0"/>
              </a:spcAft>
              <a:buClr>
                <a:srgbClr val="0B2B46"/>
              </a:buClr>
              <a:buSzPts val="2100"/>
              <a:buFont typeface="Arial"/>
              <a:buNone/>
            </a:pPr>
            <a:r>
              <a:rPr lang="nl-NL" sz="2100" b="1" i="0" u="none" strike="noStrike" cap="none">
                <a:solidFill>
                  <a:srgbClr val="0B2B46"/>
                </a:solidFill>
                <a:latin typeface="Arial"/>
                <a:ea typeface="Arial"/>
                <a:cs typeface="Arial"/>
                <a:sym typeface="Arial"/>
              </a:rPr>
              <a:t>Begrijpen wat leerenergie voedt</a:t>
            </a:r>
            <a:endParaRPr/>
          </a:p>
        </p:txBody>
      </p:sp>
      <p:sp>
        <p:nvSpPr>
          <p:cNvPr id="65" name="Google Shape;65;p3"/>
          <p:cNvSpPr txBox="1"/>
          <p:nvPr/>
        </p:nvSpPr>
        <p:spPr>
          <a:xfrm>
            <a:off x="1152144" y="2112264"/>
            <a:ext cx="6391656" cy="1005840"/>
          </a:xfrm>
          <a:prstGeom prst="rect">
            <a:avLst/>
          </a:prstGeom>
          <a:noFill/>
          <a:ln>
            <a:noFill/>
          </a:ln>
        </p:spPr>
        <p:txBody>
          <a:bodyPr spcFirstLastPara="1" wrap="square" lIns="0" tIns="0" rIns="0" bIns="0" anchor="t" anchorCtr="0">
            <a:noAutofit/>
          </a:bodyPr>
          <a:lstStyle/>
          <a:p>
            <a:pPr marL="0" marR="0" lvl="0" indent="0" algn="l" rtl="0">
              <a:lnSpc>
                <a:spcPct val="123500"/>
              </a:lnSpc>
              <a:spcBef>
                <a:spcPts val="0"/>
              </a:spcBef>
              <a:spcAft>
                <a:spcPts val="0"/>
              </a:spcAft>
              <a:buClr>
                <a:srgbClr val="0B2B46"/>
              </a:buClr>
              <a:buSzPts val="2000"/>
              <a:buFont typeface="Arial"/>
              <a:buNone/>
            </a:pPr>
            <a:r>
              <a:rPr lang="nl-NL" sz="2000" b="0" i="0" u="none" strike="noStrike" cap="none">
                <a:solidFill>
                  <a:srgbClr val="0B2B46"/>
                </a:solidFill>
                <a:latin typeface="Arial"/>
                <a:ea typeface="Arial"/>
                <a:cs typeface="Arial"/>
                <a:sym typeface="Arial"/>
              </a:rPr>
              <a:t>Je herkent de rol van betrokkenheid, invloed en</a:t>
            </a:r>
            <a:endParaRPr/>
          </a:p>
          <a:p>
            <a:pPr marL="0" marR="0" lvl="0" indent="0" algn="l" rtl="0">
              <a:lnSpc>
                <a:spcPct val="123500"/>
              </a:lnSpc>
              <a:spcBef>
                <a:spcPts val="0"/>
              </a:spcBef>
              <a:spcAft>
                <a:spcPts val="0"/>
              </a:spcAft>
              <a:buClr>
                <a:srgbClr val="0B2B46"/>
              </a:buClr>
              <a:buSzPts val="2000"/>
              <a:buFont typeface="Arial"/>
              <a:buNone/>
            </a:pPr>
            <a:r>
              <a:rPr lang="nl-NL" sz="2000" b="0" i="0" u="none" strike="noStrike" cap="none">
                <a:solidFill>
                  <a:srgbClr val="0B2B46"/>
                </a:solidFill>
                <a:latin typeface="Arial"/>
                <a:ea typeface="Arial"/>
                <a:cs typeface="Arial"/>
                <a:sym typeface="Arial"/>
              </a:rPr>
              <a:t>vertrouwen in de eigen ontwikkeling.</a:t>
            </a:r>
            <a:endParaRPr/>
          </a:p>
        </p:txBody>
      </p:sp>
      <p:sp>
        <p:nvSpPr>
          <p:cNvPr id="66" name="Google Shape;66;p3"/>
          <p:cNvSpPr/>
          <p:nvPr/>
        </p:nvSpPr>
        <p:spPr>
          <a:xfrm>
            <a:off x="621792" y="2953512"/>
            <a:ext cx="365760" cy="365760"/>
          </a:xfrm>
          <a:prstGeom prst="ellipse">
            <a:avLst/>
          </a:prstGeom>
          <a:solidFill>
            <a:srgbClr val="8B5C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67" name="Google Shape;67;p3"/>
          <p:cNvSpPr txBox="1"/>
          <p:nvPr/>
        </p:nvSpPr>
        <p:spPr>
          <a:xfrm>
            <a:off x="621792" y="3002889"/>
            <a:ext cx="365760" cy="219456"/>
          </a:xfrm>
          <a:prstGeom prst="rect">
            <a:avLst/>
          </a:prstGeom>
          <a:noFill/>
          <a:ln>
            <a:noFill/>
          </a:ln>
        </p:spPr>
        <p:txBody>
          <a:bodyPr spcFirstLastPara="1" wrap="square" lIns="0" tIns="0" rIns="0" bIns="0" anchor="t" anchorCtr="0">
            <a:noAutofit/>
          </a:bodyPr>
          <a:lstStyle/>
          <a:p>
            <a:pPr marL="0" marR="0" lvl="0" indent="0" algn="ctr" rtl="0">
              <a:lnSpc>
                <a:spcPct val="118518"/>
              </a:lnSpc>
              <a:spcBef>
                <a:spcPts val="0"/>
              </a:spcBef>
              <a:spcAft>
                <a:spcPts val="0"/>
              </a:spcAft>
              <a:buClr>
                <a:srgbClr val="FFFFFF"/>
              </a:buClr>
              <a:buSzPts val="1350"/>
              <a:buFont typeface="Arial"/>
              <a:buNone/>
            </a:pPr>
            <a:r>
              <a:rPr lang="nl-NL" sz="1350" b="1" i="0" u="none" strike="noStrike" cap="none">
                <a:solidFill>
                  <a:srgbClr val="FFFFFF"/>
                </a:solidFill>
                <a:latin typeface="Arial"/>
                <a:ea typeface="Arial"/>
                <a:cs typeface="Arial"/>
                <a:sym typeface="Arial"/>
              </a:rPr>
              <a:t>2</a:t>
            </a:r>
            <a:endParaRPr/>
          </a:p>
        </p:txBody>
      </p:sp>
      <p:sp>
        <p:nvSpPr>
          <p:cNvPr id="68" name="Google Shape;68;p3"/>
          <p:cNvSpPr txBox="1"/>
          <p:nvPr/>
        </p:nvSpPr>
        <p:spPr>
          <a:xfrm>
            <a:off x="1152144" y="2944368"/>
            <a:ext cx="6382512" cy="374904"/>
          </a:xfrm>
          <a:prstGeom prst="rect">
            <a:avLst/>
          </a:prstGeom>
          <a:noFill/>
          <a:ln>
            <a:noFill/>
          </a:ln>
        </p:spPr>
        <p:txBody>
          <a:bodyPr spcFirstLastPara="1" wrap="square" lIns="0" tIns="0" rIns="0" bIns="0" anchor="t" anchorCtr="0">
            <a:noAutofit/>
          </a:bodyPr>
          <a:lstStyle/>
          <a:p>
            <a:pPr marL="0" marR="0" lvl="0" indent="0" algn="l" rtl="0">
              <a:lnSpc>
                <a:spcPct val="119047"/>
              </a:lnSpc>
              <a:spcBef>
                <a:spcPts val="0"/>
              </a:spcBef>
              <a:spcAft>
                <a:spcPts val="0"/>
              </a:spcAft>
              <a:buClr>
                <a:srgbClr val="0B2B46"/>
              </a:buClr>
              <a:buSzPts val="2100"/>
              <a:buFont typeface="Arial"/>
              <a:buNone/>
            </a:pPr>
            <a:r>
              <a:rPr lang="nl-NL" sz="2100" b="1" i="0" u="none" strike="noStrike" cap="none">
                <a:solidFill>
                  <a:srgbClr val="0B2B46"/>
                </a:solidFill>
                <a:latin typeface="Arial"/>
                <a:ea typeface="Arial"/>
                <a:cs typeface="Arial"/>
                <a:sym typeface="Arial"/>
              </a:rPr>
              <a:t>Leerenergie aanwakkeren in je les</a:t>
            </a:r>
            <a:endParaRPr/>
          </a:p>
        </p:txBody>
      </p:sp>
      <p:sp>
        <p:nvSpPr>
          <p:cNvPr id="69" name="Google Shape;69;p3"/>
          <p:cNvSpPr txBox="1"/>
          <p:nvPr/>
        </p:nvSpPr>
        <p:spPr>
          <a:xfrm>
            <a:off x="1152144" y="3383280"/>
            <a:ext cx="6391656" cy="1005840"/>
          </a:xfrm>
          <a:prstGeom prst="rect">
            <a:avLst/>
          </a:prstGeom>
          <a:noFill/>
          <a:ln>
            <a:noFill/>
          </a:ln>
        </p:spPr>
        <p:txBody>
          <a:bodyPr spcFirstLastPara="1" wrap="square" lIns="0" tIns="0" rIns="0" bIns="0" anchor="t" anchorCtr="0">
            <a:noAutofit/>
          </a:bodyPr>
          <a:lstStyle/>
          <a:p>
            <a:pPr marL="0" marR="0" lvl="0" indent="0" algn="l" rtl="0">
              <a:lnSpc>
                <a:spcPct val="123500"/>
              </a:lnSpc>
              <a:spcBef>
                <a:spcPts val="0"/>
              </a:spcBef>
              <a:spcAft>
                <a:spcPts val="0"/>
              </a:spcAft>
              <a:buClr>
                <a:srgbClr val="0B2B46"/>
              </a:buClr>
              <a:buSzPts val="2000"/>
              <a:buFont typeface="Arial"/>
              <a:buNone/>
            </a:pPr>
            <a:r>
              <a:rPr lang="nl-NL" sz="2000" b="0" i="0" u="none" strike="noStrike" cap="none">
                <a:solidFill>
                  <a:srgbClr val="0B2B46"/>
                </a:solidFill>
                <a:latin typeface="Arial"/>
                <a:ea typeface="Arial"/>
                <a:cs typeface="Arial"/>
                <a:sym typeface="Arial"/>
              </a:rPr>
              <a:t>Je maakt zichtbaar wat een opdracht bijdraagt</a:t>
            </a:r>
            <a:endParaRPr/>
          </a:p>
          <a:p>
            <a:pPr marL="0" marR="0" lvl="0" indent="0" algn="l" rtl="0">
              <a:lnSpc>
                <a:spcPct val="123500"/>
              </a:lnSpc>
              <a:spcBef>
                <a:spcPts val="0"/>
              </a:spcBef>
              <a:spcAft>
                <a:spcPts val="0"/>
              </a:spcAft>
              <a:buClr>
                <a:srgbClr val="0B2B46"/>
              </a:buClr>
              <a:buSzPts val="2000"/>
              <a:buFont typeface="Arial"/>
              <a:buNone/>
            </a:pPr>
            <a:r>
              <a:rPr lang="nl-NL" sz="2000" b="0" i="0" u="none" strike="noStrike" cap="none">
                <a:solidFill>
                  <a:srgbClr val="0B2B46"/>
                </a:solidFill>
                <a:latin typeface="Arial"/>
                <a:ea typeface="Arial"/>
                <a:cs typeface="Arial"/>
                <a:sym typeface="Arial"/>
              </a:rPr>
              <a:t>aan het lesdoel, het examen of het beroep.</a:t>
            </a:r>
            <a:endParaRPr/>
          </a:p>
        </p:txBody>
      </p:sp>
      <p:sp>
        <p:nvSpPr>
          <p:cNvPr id="70" name="Google Shape;70;p3"/>
          <p:cNvSpPr/>
          <p:nvPr/>
        </p:nvSpPr>
        <p:spPr>
          <a:xfrm>
            <a:off x="621792" y="4224528"/>
            <a:ext cx="365760" cy="365760"/>
          </a:xfrm>
          <a:prstGeom prst="ellipse">
            <a:avLst/>
          </a:prstGeom>
          <a:solidFill>
            <a:srgbClr val="8B5C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1" name="Google Shape;71;p3"/>
          <p:cNvSpPr txBox="1"/>
          <p:nvPr/>
        </p:nvSpPr>
        <p:spPr>
          <a:xfrm>
            <a:off x="621792" y="4273905"/>
            <a:ext cx="365760" cy="219456"/>
          </a:xfrm>
          <a:prstGeom prst="rect">
            <a:avLst/>
          </a:prstGeom>
          <a:noFill/>
          <a:ln>
            <a:noFill/>
          </a:ln>
        </p:spPr>
        <p:txBody>
          <a:bodyPr spcFirstLastPara="1" wrap="square" lIns="0" tIns="0" rIns="0" bIns="0" anchor="t" anchorCtr="0">
            <a:noAutofit/>
          </a:bodyPr>
          <a:lstStyle/>
          <a:p>
            <a:pPr marL="0" marR="0" lvl="0" indent="0" algn="ctr" rtl="0">
              <a:lnSpc>
                <a:spcPct val="118518"/>
              </a:lnSpc>
              <a:spcBef>
                <a:spcPts val="0"/>
              </a:spcBef>
              <a:spcAft>
                <a:spcPts val="0"/>
              </a:spcAft>
              <a:buClr>
                <a:srgbClr val="FFFFFF"/>
              </a:buClr>
              <a:buSzPts val="1350"/>
              <a:buFont typeface="Arial"/>
              <a:buNone/>
            </a:pPr>
            <a:r>
              <a:rPr lang="nl-NL" sz="1350" b="1" i="0" u="none" strike="noStrike" cap="none">
                <a:solidFill>
                  <a:srgbClr val="FFFFFF"/>
                </a:solidFill>
                <a:latin typeface="Arial"/>
                <a:ea typeface="Arial"/>
                <a:cs typeface="Arial"/>
                <a:sym typeface="Arial"/>
              </a:rPr>
              <a:t>3</a:t>
            </a:r>
            <a:endParaRPr/>
          </a:p>
        </p:txBody>
      </p:sp>
      <p:sp>
        <p:nvSpPr>
          <p:cNvPr id="72" name="Google Shape;72;p3"/>
          <p:cNvSpPr txBox="1"/>
          <p:nvPr/>
        </p:nvSpPr>
        <p:spPr>
          <a:xfrm>
            <a:off x="1152144" y="4215384"/>
            <a:ext cx="6382512" cy="374904"/>
          </a:xfrm>
          <a:prstGeom prst="rect">
            <a:avLst/>
          </a:prstGeom>
          <a:noFill/>
          <a:ln>
            <a:noFill/>
          </a:ln>
        </p:spPr>
        <p:txBody>
          <a:bodyPr spcFirstLastPara="1" wrap="square" lIns="0" tIns="0" rIns="0" bIns="0" anchor="t" anchorCtr="0">
            <a:noAutofit/>
          </a:bodyPr>
          <a:lstStyle/>
          <a:p>
            <a:pPr marL="0" marR="0" lvl="0" indent="0" algn="l" rtl="0">
              <a:lnSpc>
                <a:spcPct val="119047"/>
              </a:lnSpc>
              <a:spcBef>
                <a:spcPts val="0"/>
              </a:spcBef>
              <a:spcAft>
                <a:spcPts val="0"/>
              </a:spcAft>
              <a:buClr>
                <a:srgbClr val="0B2B46"/>
              </a:buClr>
              <a:buSzPts val="2100"/>
              <a:buFont typeface="Arial"/>
              <a:buNone/>
            </a:pPr>
            <a:r>
              <a:rPr lang="nl-NL" sz="2100" b="1" i="0" u="none" strike="noStrike" cap="none">
                <a:solidFill>
                  <a:srgbClr val="0B2B46"/>
                </a:solidFill>
                <a:latin typeface="Arial"/>
                <a:ea typeface="Arial"/>
                <a:cs typeface="Arial"/>
                <a:sym typeface="Arial"/>
              </a:rPr>
              <a:t>Motivatie en eigenaarschap versterken</a:t>
            </a:r>
            <a:endParaRPr/>
          </a:p>
        </p:txBody>
      </p:sp>
      <p:sp>
        <p:nvSpPr>
          <p:cNvPr id="73" name="Google Shape;73;p3"/>
          <p:cNvSpPr txBox="1"/>
          <p:nvPr/>
        </p:nvSpPr>
        <p:spPr>
          <a:xfrm>
            <a:off x="1152144" y="4654296"/>
            <a:ext cx="6391656" cy="1005840"/>
          </a:xfrm>
          <a:prstGeom prst="rect">
            <a:avLst/>
          </a:prstGeom>
          <a:noFill/>
          <a:ln>
            <a:noFill/>
          </a:ln>
        </p:spPr>
        <p:txBody>
          <a:bodyPr spcFirstLastPara="1" wrap="square" lIns="0" tIns="0" rIns="0" bIns="0" anchor="t" anchorCtr="0">
            <a:noAutofit/>
          </a:bodyPr>
          <a:lstStyle/>
          <a:p>
            <a:pPr marL="0" marR="0" lvl="0" indent="0" algn="l" rtl="0">
              <a:lnSpc>
                <a:spcPct val="123500"/>
              </a:lnSpc>
              <a:spcBef>
                <a:spcPts val="0"/>
              </a:spcBef>
              <a:spcAft>
                <a:spcPts val="0"/>
              </a:spcAft>
              <a:buClr>
                <a:srgbClr val="0B2B46"/>
              </a:buClr>
              <a:buSzPts val="2000"/>
              <a:buFont typeface="Arial"/>
              <a:buNone/>
            </a:pPr>
            <a:r>
              <a:rPr lang="nl-NL" sz="2000" b="0" i="0" u="none" strike="noStrike" cap="none">
                <a:solidFill>
                  <a:srgbClr val="0B2B46"/>
                </a:solidFill>
                <a:latin typeface="Arial"/>
                <a:ea typeface="Arial"/>
                <a:cs typeface="Arial"/>
                <a:sym typeface="Arial"/>
              </a:rPr>
              <a:t>Je kiest één kleine interventie die betrokkenheid</a:t>
            </a:r>
            <a:endParaRPr/>
          </a:p>
          <a:p>
            <a:pPr marL="0" marR="0" lvl="0" indent="0" algn="l" rtl="0">
              <a:lnSpc>
                <a:spcPct val="123500"/>
              </a:lnSpc>
              <a:spcBef>
                <a:spcPts val="0"/>
              </a:spcBef>
              <a:spcAft>
                <a:spcPts val="0"/>
              </a:spcAft>
              <a:buClr>
                <a:srgbClr val="0B2B46"/>
              </a:buClr>
              <a:buSzPts val="2000"/>
              <a:buFont typeface="Arial"/>
              <a:buNone/>
            </a:pPr>
            <a:r>
              <a:rPr lang="nl-NL" sz="2000" b="0" i="0" u="none" strike="noStrike" cap="none">
                <a:solidFill>
                  <a:srgbClr val="0B2B46"/>
                </a:solidFill>
                <a:latin typeface="Arial"/>
                <a:ea typeface="Arial"/>
                <a:cs typeface="Arial"/>
                <a:sym typeface="Arial"/>
              </a:rPr>
              <a:t>ondersteunt en de student zelf een volgende</a:t>
            </a:r>
            <a:endParaRPr/>
          </a:p>
          <a:p>
            <a:pPr marL="0" marR="0" lvl="0" indent="0" algn="l" rtl="0">
              <a:lnSpc>
                <a:spcPct val="123500"/>
              </a:lnSpc>
              <a:spcBef>
                <a:spcPts val="0"/>
              </a:spcBef>
              <a:spcAft>
                <a:spcPts val="0"/>
              </a:spcAft>
              <a:buClr>
                <a:srgbClr val="0B2B46"/>
              </a:buClr>
              <a:buSzPts val="2000"/>
              <a:buFont typeface="Arial"/>
              <a:buNone/>
            </a:pPr>
            <a:r>
              <a:rPr lang="nl-NL" sz="2000" b="0" i="0" u="none" strike="noStrike" cap="none">
                <a:solidFill>
                  <a:srgbClr val="0B2B46"/>
                </a:solidFill>
                <a:latin typeface="Arial"/>
                <a:ea typeface="Arial"/>
                <a:cs typeface="Arial"/>
                <a:sym typeface="Arial"/>
              </a:rPr>
              <a:t>stap laat zetten.</a:t>
            </a:r>
            <a:endParaRPr/>
          </a:p>
        </p:txBody>
      </p:sp>
      <p:sp>
        <p:nvSpPr>
          <p:cNvPr id="74" name="Google Shape;74;p3"/>
          <p:cNvSpPr/>
          <p:nvPr/>
        </p:nvSpPr>
        <p:spPr>
          <a:xfrm>
            <a:off x="621792" y="5971032"/>
            <a:ext cx="6885432" cy="365760"/>
          </a:xfrm>
          <a:prstGeom prst="roundRect">
            <a:avLst>
              <a:gd name="adj" fmla="val 12000"/>
            </a:avLst>
          </a:prstGeom>
          <a:solidFill>
            <a:srgbClr val="EBF1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5" name="Google Shape;75;p3"/>
          <p:cNvSpPr txBox="1"/>
          <p:nvPr/>
        </p:nvSpPr>
        <p:spPr>
          <a:xfrm>
            <a:off x="795528" y="6035040"/>
            <a:ext cx="6537960" cy="228600"/>
          </a:xfrm>
          <a:prstGeom prst="rect">
            <a:avLst/>
          </a:prstGeom>
          <a:noFill/>
          <a:ln>
            <a:noFill/>
          </a:ln>
        </p:spPr>
        <p:txBody>
          <a:bodyPr spcFirstLastPara="1" wrap="square" lIns="0" tIns="0" rIns="0" bIns="0" anchor="t" anchorCtr="0">
            <a:noAutofit/>
          </a:bodyPr>
          <a:lstStyle/>
          <a:p>
            <a:pPr marL="0" marR="0" lvl="0" indent="0" algn="l" rtl="0">
              <a:lnSpc>
                <a:spcPct val="119205"/>
              </a:lnSpc>
              <a:spcBef>
                <a:spcPts val="0"/>
              </a:spcBef>
              <a:spcAft>
                <a:spcPts val="0"/>
              </a:spcAft>
              <a:buClr>
                <a:srgbClr val="245B50"/>
              </a:buClr>
              <a:buSzPts val="1510"/>
              <a:buFont typeface="Arial"/>
              <a:buNone/>
            </a:pPr>
            <a:r>
              <a:rPr lang="nl-NL" sz="1510" b="1" i="0" u="none" strike="noStrike" cap="none">
                <a:solidFill>
                  <a:srgbClr val="245B50"/>
                </a:solidFill>
                <a:latin typeface="Arial"/>
                <a:ea typeface="Arial"/>
                <a:cs typeface="Arial"/>
                <a:sym typeface="Arial"/>
              </a:rPr>
              <a:t>Eén leerenergie-experiment voor je volgende les of begeleiding.</a:t>
            </a:r>
            <a:endParaRPr/>
          </a:p>
        </p:txBody>
      </p:sp>
      <p:sp>
        <p:nvSpPr>
          <p:cNvPr id="76" name="Google Shape;76;p3"/>
          <p:cNvSpPr/>
          <p:nvPr/>
        </p:nvSpPr>
        <p:spPr>
          <a:xfrm>
            <a:off x="8220456" y="5056632"/>
            <a:ext cx="3694176" cy="1097280"/>
          </a:xfrm>
          <a:prstGeom prst="roundRect">
            <a:avLst>
              <a:gd name="adj" fmla="val 12000"/>
            </a:avLst>
          </a:prstGeom>
          <a:solidFill>
            <a:srgbClr val="0B2B4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7" name="Google Shape;77;p3"/>
          <p:cNvSpPr txBox="1"/>
          <p:nvPr/>
        </p:nvSpPr>
        <p:spPr>
          <a:xfrm>
            <a:off x="8450575" y="5056625"/>
            <a:ext cx="3174000" cy="789600"/>
          </a:xfrm>
          <a:prstGeom prst="rect">
            <a:avLst/>
          </a:prstGeom>
          <a:noFill/>
          <a:ln>
            <a:noFill/>
          </a:ln>
        </p:spPr>
        <p:txBody>
          <a:bodyPr spcFirstLastPara="1" wrap="square" lIns="0" tIns="0" rIns="0" bIns="0" anchor="t" anchorCtr="0">
            <a:noAutofit/>
          </a:bodyPr>
          <a:lstStyle/>
          <a:p>
            <a:pPr marL="0" marR="0" lvl="0" indent="0" algn="l" rtl="0">
              <a:lnSpc>
                <a:spcPct val="122448"/>
              </a:lnSpc>
              <a:spcBef>
                <a:spcPts val="0"/>
              </a:spcBef>
              <a:spcAft>
                <a:spcPts val="0"/>
              </a:spcAft>
              <a:buClr>
                <a:srgbClr val="FFFFFF"/>
              </a:buClr>
              <a:buSzPts val="1960"/>
              <a:buFont typeface="Arial"/>
              <a:buNone/>
            </a:pPr>
            <a:r>
              <a:rPr lang="nl-NL" sz="1960" b="1" i="0" u="none" strike="noStrike" cap="none">
                <a:solidFill>
                  <a:srgbClr val="FFFFFF"/>
                </a:solidFill>
                <a:latin typeface="Arial"/>
                <a:ea typeface="Arial"/>
                <a:cs typeface="Arial"/>
                <a:sym typeface="Arial"/>
              </a:rPr>
              <a:t>Niet harder sturen,</a:t>
            </a:r>
            <a:endParaRPr/>
          </a:p>
          <a:p>
            <a:pPr marL="0" marR="0" lvl="0" indent="0" algn="l" rtl="0">
              <a:lnSpc>
                <a:spcPct val="122448"/>
              </a:lnSpc>
              <a:spcBef>
                <a:spcPts val="0"/>
              </a:spcBef>
              <a:spcAft>
                <a:spcPts val="0"/>
              </a:spcAft>
              <a:buClr>
                <a:srgbClr val="FFFFFF"/>
              </a:buClr>
              <a:buSzPts val="1960"/>
              <a:buFont typeface="Arial"/>
              <a:buNone/>
            </a:pPr>
            <a:r>
              <a:rPr lang="nl-NL" sz="1960" b="1" i="0" u="none" strike="noStrike" cap="none">
                <a:solidFill>
                  <a:srgbClr val="FFFFFF"/>
                </a:solidFill>
                <a:latin typeface="Arial"/>
                <a:ea typeface="Arial"/>
                <a:cs typeface="Arial"/>
                <a:sym typeface="Arial"/>
              </a:rPr>
              <a:t>maar studenten helpen</a:t>
            </a:r>
            <a:endParaRPr/>
          </a:p>
          <a:p>
            <a:pPr marL="0" marR="0" lvl="0" indent="0" algn="l" rtl="0">
              <a:lnSpc>
                <a:spcPct val="122448"/>
              </a:lnSpc>
              <a:spcBef>
                <a:spcPts val="0"/>
              </a:spcBef>
              <a:spcAft>
                <a:spcPts val="0"/>
              </a:spcAft>
              <a:buClr>
                <a:srgbClr val="FFFFFF"/>
              </a:buClr>
              <a:buSzPts val="1960"/>
              <a:buFont typeface="Arial"/>
              <a:buNone/>
            </a:pPr>
            <a:r>
              <a:rPr lang="nl-NL" sz="1960" b="1" i="0" u="none" strike="noStrike" cap="none">
                <a:solidFill>
                  <a:srgbClr val="FFFFFF"/>
                </a:solidFill>
                <a:latin typeface="Arial"/>
                <a:ea typeface="Arial"/>
                <a:cs typeface="Arial"/>
                <a:sym typeface="Arial"/>
              </a:rPr>
              <a:t>zelf in beweging te komen.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9515B-D532-B865-672D-91E7611DBF2F}"/>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499936C4-C12F-EBCF-65C1-80B9ECCD45AF}"/>
              </a:ext>
            </a:extLst>
          </p:cNvPr>
          <p:cNvPicPr>
            <a:picLocks noChangeAspect="1"/>
          </p:cNvPicPr>
          <p:nvPr/>
        </p:nvPicPr>
        <p:blipFill>
          <a:blip r:embed="rId2"/>
          <a:stretch>
            <a:fillRect/>
          </a:stretch>
        </p:blipFill>
        <p:spPr>
          <a:xfrm>
            <a:off x="122991" y="228153"/>
            <a:ext cx="11946017" cy="6401693"/>
          </a:xfrm>
          <a:prstGeom prst="rect">
            <a:avLst/>
          </a:prstGeom>
        </p:spPr>
      </p:pic>
    </p:spTree>
    <p:extLst>
      <p:ext uri="{BB962C8B-B14F-4D97-AF65-F5344CB8AC3E}">
        <p14:creationId xmlns:p14="http://schemas.microsoft.com/office/powerpoint/2010/main" val="4190409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380"/>
        <p:cNvGrpSpPr/>
        <p:nvPr/>
      </p:nvGrpSpPr>
      <p:grpSpPr>
        <a:xfrm>
          <a:off x="0" y="0"/>
          <a:ext cx="0" cy="0"/>
          <a:chOff x="0" y="0"/>
          <a:chExt cx="0" cy="0"/>
        </a:xfrm>
      </p:grpSpPr>
      <p:pic>
        <p:nvPicPr>
          <p:cNvPr id="381" name="Google Shape;381;p12" descr="/mnt/data/slide_assets/crops/meeting_169.jpg"/>
          <p:cNvPicPr preferRelativeResize="0"/>
          <p:nvPr/>
        </p:nvPicPr>
        <p:blipFill rotWithShape="1">
          <a:blip r:embed="rId3">
            <a:alphaModFix/>
          </a:blip>
          <a:srcRect/>
          <a:stretch/>
        </p:blipFill>
        <p:spPr>
          <a:xfrm>
            <a:off x="0" y="0"/>
            <a:ext cx="12191695" cy="6858000"/>
          </a:xfrm>
          <a:prstGeom prst="rect">
            <a:avLst/>
          </a:prstGeom>
          <a:noFill/>
          <a:ln>
            <a:noFill/>
          </a:ln>
        </p:spPr>
      </p:pic>
      <p:sp>
        <p:nvSpPr>
          <p:cNvPr id="382" name="Google Shape;382;p12"/>
          <p:cNvSpPr/>
          <p:nvPr/>
        </p:nvSpPr>
        <p:spPr>
          <a:xfrm>
            <a:off x="749808" y="658368"/>
            <a:ext cx="10698480" cy="5120640"/>
          </a:xfrm>
          <a:prstGeom prst="roundRect">
            <a:avLst>
              <a:gd name="adj" fmla="val 3214"/>
            </a:avLst>
          </a:prstGeom>
          <a:solidFill>
            <a:srgbClr val="FBF6EE"/>
          </a:solidFill>
          <a:ln w="10150" cap="flat" cmpd="sng">
            <a:solidFill>
              <a:srgbClr val="E8DA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2"/>
          <p:cNvSpPr/>
          <p:nvPr/>
        </p:nvSpPr>
        <p:spPr>
          <a:xfrm>
            <a:off x="1051560" y="914400"/>
            <a:ext cx="4114800" cy="320040"/>
          </a:xfrm>
          <a:prstGeom prst="rect">
            <a:avLst/>
          </a:prstGeom>
          <a:noFill/>
          <a:ln>
            <a:noFill/>
          </a:ln>
        </p:spPr>
        <p:txBody>
          <a:bodyPr spcFirstLastPara="1" wrap="square" lIns="625" tIns="625" rIns="625" bIns="625" anchor="t" anchorCtr="0">
            <a:normAutofit fontScale="92500" lnSpcReduction="20000"/>
          </a:bodyPr>
          <a:lstStyle/>
          <a:p>
            <a:pPr marL="0" marR="0" lvl="0" indent="0" algn="l" rtl="0">
              <a:spcBef>
                <a:spcPts val="0"/>
              </a:spcBef>
              <a:spcAft>
                <a:spcPts val="0"/>
              </a:spcAft>
              <a:buClr>
                <a:srgbClr val="0B2B46"/>
              </a:buClr>
              <a:buSzPts val="2800"/>
              <a:buFont typeface="Georgia"/>
              <a:buNone/>
            </a:pPr>
            <a:r>
              <a:rPr lang="nl-NL" sz="2800" b="1" i="0" u="none" strike="noStrike" cap="none">
                <a:solidFill>
                  <a:srgbClr val="0B2B46"/>
                </a:solidFill>
                <a:latin typeface="Georgia"/>
                <a:ea typeface="Georgia"/>
                <a:cs typeface="Georgia"/>
                <a:sym typeface="Georgia"/>
              </a:rPr>
              <a:t>Stelling</a:t>
            </a:r>
            <a:endParaRPr sz="2800" b="0" i="0" u="none" strike="noStrike" cap="none">
              <a:solidFill>
                <a:schemeClr val="dk1"/>
              </a:solidFill>
              <a:latin typeface="Arial"/>
              <a:ea typeface="Arial"/>
              <a:cs typeface="Arial"/>
              <a:sym typeface="Arial"/>
            </a:endParaRPr>
          </a:p>
        </p:txBody>
      </p:sp>
      <p:sp>
        <p:nvSpPr>
          <p:cNvPr id="384" name="Google Shape;384;p12"/>
          <p:cNvSpPr/>
          <p:nvPr/>
        </p:nvSpPr>
        <p:spPr>
          <a:xfrm>
            <a:off x="1069848" y="1481328"/>
            <a:ext cx="9966960" cy="1060704"/>
          </a:xfrm>
          <a:prstGeom prst="rect">
            <a:avLst/>
          </a:prstGeom>
          <a:noFill/>
          <a:ln>
            <a:noFill/>
          </a:ln>
        </p:spPr>
        <p:txBody>
          <a:bodyPr spcFirstLastPara="1" wrap="square" lIns="625" tIns="625" rIns="625" bIns="625" anchor="t" anchorCtr="0">
            <a:normAutofit fontScale="85000" lnSpcReduction="20000"/>
          </a:bodyPr>
          <a:lstStyle/>
          <a:p>
            <a:pPr marL="0" marR="0" lvl="0" indent="0" algn="ctr" rtl="0">
              <a:spcBef>
                <a:spcPts val="0"/>
              </a:spcBef>
              <a:spcAft>
                <a:spcPts val="0"/>
              </a:spcAft>
              <a:buClr>
                <a:srgbClr val="0B2B46"/>
              </a:buClr>
              <a:buSzPts val="3000"/>
              <a:buFont typeface="Arial"/>
              <a:buNone/>
            </a:pPr>
            <a:r>
              <a:rPr lang="nl-NL" sz="3000" b="1" i="0" u="none" strike="noStrike" cap="none" dirty="0">
                <a:solidFill>
                  <a:srgbClr val="0B2B46"/>
                </a:solidFill>
                <a:latin typeface="Arial"/>
                <a:ea typeface="Arial"/>
                <a:cs typeface="Arial"/>
                <a:sym typeface="Arial"/>
              </a:rPr>
              <a:t>Een student haalt zessen, doet precies genoeg en niets meer.</a:t>
            </a:r>
          </a:p>
          <a:p>
            <a:pPr marL="0" marR="0" lvl="0" indent="0" algn="ctr" rtl="0">
              <a:spcBef>
                <a:spcPts val="0"/>
              </a:spcBef>
              <a:spcAft>
                <a:spcPts val="0"/>
              </a:spcAft>
              <a:buClr>
                <a:srgbClr val="0B2B46"/>
              </a:buClr>
              <a:buSzPts val="3000"/>
              <a:buFont typeface="Arial"/>
              <a:buNone/>
            </a:pPr>
            <a:endParaRPr sz="3000" b="0" i="0" u="none" strike="noStrike" cap="none" dirty="0">
              <a:solidFill>
                <a:schemeClr val="dk1"/>
              </a:solidFill>
              <a:latin typeface="Arial"/>
              <a:ea typeface="Arial"/>
              <a:cs typeface="Arial"/>
              <a:sym typeface="Arial"/>
            </a:endParaRPr>
          </a:p>
          <a:p>
            <a:pPr marL="0" marR="0" lvl="0" indent="0" algn="ctr" rtl="0">
              <a:spcBef>
                <a:spcPts val="0"/>
              </a:spcBef>
              <a:spcAft>
                <a:spcPts val="0"/>
              </a:spcAft>
              <a:buClr>
                <a:srgbClr val="0B2B46"/>
              </a:buClr>
              <a:buSzPts val="3000"/>
              <a:buFont typeface="Arial"/>
              <a:buNone/>
            </a:pPr>
            <a:r>
              <a:rPr lang="nl-NL" sz="3000" b="1" i="0" u="none" strike="noStrike" cap="none" dirty="0">
                <a:solidFill>
                  <a:srgbClr val="0B2B46"/>
                </a:solidFill>
                <a:latin typeface="Arial"/>
                <a:ea typeface="Arial"/>
                <a:cs typeface="Arial"/>
                <a:sym typeface="Arial"/>
              </a:rPr>
              <a:t>Is hier sprake van te weinig leerenergie?</a:t>
            </a:r>
            <a:endParaRPr sz="3000" b="0" i="0" u="none" strike="noStrike" cap="none" dirty="0">
              <a:solidFill>
                <a:schemeClr val="dk1"/>
              </a:solidFill>
              <a:latin typeface="Arial"/>
              <a:ea typeface="Arial"/>
              <a:cs typeface="Arial"/>
              <a:sym typeface="Arial"/>
            </a:endParaRPr>
          </a:p>
        </p:txBody>
      </p:sp>
      <p:sp>
        <p:nvSpPr>
          <p:cNvPr id="385" name="Google Shape;385;p12"/>
          <p:cNvSpPr/>
          <p:nvPr/>
        </p:nvSpPr>
        <p:spPr>
          <a:xfrm>
            <a:off x="1097280" y="3035808"/>
            <a:ext cx="2880360" cy="804672"/>
          </a:xfrm>
          <a:prstGeom prst="roundRect">
            <a:avLst>
              <a:gd name="adj" fmla="val 17045"/>
            </a:avLst>
          </a:prstGeom>
          <a:solidFill>
            <a:srgbClr val="F2E9EF"/>
          </a:solidFill>
          <a:ln w="10150" cap="flat" cmpd="sng">
            <a:solidFill>
              <a:srgbClr val="8B5C7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2"/>
          <p:cNvSpPr/>
          <p:nvPr/>
        </p:nvSpPr>
        <p:spPr>
          <a:xfrm>
            <a:off x="1097280" y="3291840"/>
            <a:ext cx="2880360" cy="164592"/>
          </a:xfrm>
          <a:prstGeom prst="rect">
            <a:avLst/>
          </a:prstGeom>
          <a:noFill/>
          <a:ln>
            <a:noFill/>
          </a:ln>
        </p:spPr>
        <p:txBody>
          <a:bodyPr spcFirstLastPara="1" wrap="square" lIns="625" tIns="625" rIns="625" bIns="625" anchor="t" anchorCtr="0">
            <a:normAutofit fontScale="55000" lnSpcReduction="20000"/>
          </a:bodyPr>
          <a:lstStyle/>
          <a:p>
            <a:pPr marL="0" marR="0" lvl="0" indent="0" algn="ctr" rtl="0">
              <a:spcBef>
                <a:spcPts val="0"/>
              </a:spcBef>
              <a:spcAft>
                <a:spcPts val="0"/>
              </a:spcAft>
              <a:buClr>
                <a:srgbClr val="8B5C78"/>
              </a:buClr>
              <a:buSzPts val="2400"/>
              <a:buFont typeface="Arial"/>
              <a:buNone/>
            </a:pPr>
            <a:r>
              <a:rPr lang="nl-NL" sz="2400" b="1" i="0" u="none" strike="noStrike" cap="none">
                <a:solidFill>
                  <a:srgbClr val="8B5C78"/>
                </a:solidFill>
                <a:latin typeface="Arial"/>
                <a:ea typeface="Arial"/>
                <a:cs typeface="Arial"/>
                <a:sym typeface="Arial"/>
              </a:rPr>
              <a:t>JA</a:t>
            </a:r>
            <a:endParaRPr sz="2400" b="0" i="0" u="none" strike="noStrike" cap="none">
              <a:solidFill>
                <a:schemeClr val="dk1"/>
              </a:solidFill>
              <a:latin typeface="Arial"/>
              <a:ea typeface="Arial"/>
              <a:cs typeface="Arial"/>
              <a:sym typeface="Arial"/>
            </a:endParaRPr>
          </a:p>
        </p:txBody>
      </p:sp>
      <p:sp>
        <p:nvSpPr>
          <p:cNvPr id="387" name="Google Shape;387;p12"/>
          <p:cNvSpPr/>
          <p:nvPr/>
        </p:nvSpPr>
        <p:spPr>
          <a:xfrm>
            <a:off x="4617720" y="3035808"/>
            <a:ext cx="2880360" cy="804672"/>
          </a:xfrm>
          <a:prstGeom prst="roundRect">
            <a:avLst>
              <a:gd name="adj" fmla="val 17045"/>
            </a:avLst>
          </a:prstGeom>
          <a:solidFill>
            <a:srgbClr val="EBF1E7"/>
          </a:solidFill>
          <a:ln w="10150" cap="flat" cmpd="sng">
            <a:solidFill>
              <a:srgbClr val="6F967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12"/>
          <p:cNvSpPr/>
          <p:nvPr/>
        </p:nvSpPr>
        <p:spPr>
          <a:xfrm>
            <a:off x="4617720" y="3291840"/>
            <a:ext cx="2880360" cy="164592"/>
          </a:xfrm>
          <a:prstGeom prst="rect">
            <a:avLst/>
          </a:prstGeom>
          <a:noFill/>
          <a:ln>
            <a:noFill/>
          </a:ln>
        </p:spPr>
        <p:txBody>
          <a:bodyPr spcFirstLastPara="1" wrap="square" lIns="625" tIns="625" rIns="625" bIns="625" anchor="t" anchorCtr="0">
            <a:normAutofit fontScale="55000" lnSpcReduction="20000"/>
          </a:bodyPr>
          <a:lstStyle/>
          <a:p>
            <a:pPr marL="0" marR="0" lvl="0" indent="0" algn="ctr" rtl="0">
              <a:spcBef>
                <a:spcPts val="0"/>
              </a:spcBef>
              <a:spcAft>
                <a:spcPts val="0"/>
              </a:spcAft>
              <a:buClr>
                <a:srgbClr val="6F9671"/>
              </a:buClr>
              <a:buSzPts val="2400"/>
              <a:buFont typeface="Arial"/>
              <a:buNone/>
            </a:pPr>
            <a:r>
              <a:rPr lang="nl-NL" sz="2400" b="1" i="0" u="none" strike="noStrike" cap="none">
                <a:solidFill>
                  <a:srgbClr val="6F9671"/>
                </a:solidFill>
                <a:latin typeface="Arial"/>
                <a:ea typeface="Arial"/>
                <a:cs typeface="Arial"/>
                <a:sym typeface="Arial"/>
              </a:rPr>
              <a:t>NEE</a:t>
            </a:r>
            <a:endParaRPr sz="2400" b="0" i="0" u="none" strike="noStrike" cap="none">
              <a:solidFill>
                <a:schemeClr val="dk1"/>
              </a:solidFill>
              <a:latin typeface="Arial"/>
              <a:ea typeface="Arial"/>
              <a:cs typeface="Arial"/>
              <a:sym typeface="Arial"/>
            </a:endParaRPr>
          </a:p>
        </p:txBody>
      </p:sp>
      <p:sp>
        <p:nvSpPr>
          <p:cNvPr id="389" name="Google Shape;389;p12"/>
          <p:cNvSpPr/>
          <p:nvPr/>
        </p:nvSpPr>
        <p:spPr>
          <a:xfrm>
            <a:off x="8138160" y="3035808"/>
            <a:ext cx="2880360" cy="804672"/>
          </a:xfrm>
          <a:prstGeom prst="roundRect">
            <a:avLst>
              <a:gd name="adj" fmla="val 17045"/>
            </a:avLst>
          </a:prstGeom>
          <a:solidFill>
            <a:srgbClr val="FBF1D9"/>
          </a:solidFill>
          <a:ln w="10150" cap="flat" cmpd="sng">
            <a:solidFill>
              <a:srgbClr val="E9B04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2"/>
          <p:cNvSpPr/>
          <p:nvPr/>
        </p:nvSpPr>
        <p:spPr>
          <a:xfrm>
            <a:off x="8138160" y="3291840"/>
            <a:ext cx="2880360" cy="164592"/>
          </a:xfrm>
          <a:prstGeom prst="rect">
            <a:avLst/>
          </a:prstGeom>
          <a:noFill/>
          <a:ln>
            <a:noFill/>
          </a:ln>
        </p:spPr>
        <p:txBody>
          <a:bodyPr spcFirstLastPara="1" wrap="square" lIns="625" tIns="625" rIns="625" bIns="625" anchor="t" anchorCtr="0">
            <a:normAutofit fontScale="70000" lnSpcReduction="20000"/>
          </a:bodyPr>
          <a:lstStyle/>
          <a:p>
            <a:pPr marL="0" marR="0" lvl="0" indent="0" algn="ctr" rtl="0">
              <a:spcBef>
                <a:spcPts val="0"/>
              </a:spcBef>
              <a:spcAft>
                <a:spcPts val="0"/>
              </a:spcAft>
              <a:buClr>
                <a:srgbClr val="0B2B46"/>
              </a:buClr>
              <a:buSzPts val="1800"/>
              <a:buFont typeface="Arial"/>
              <a:buNone/>
            </a:pPr>
            <a:r>
              <a:rPr lang="nl-NL" sz="1800" b="1" i="0" u="none" strike="noStrike" cap="none">
                <a:solidFill>
                  <a:srgbClr val="0B2B46"/>
                </a:solidFill>
                <a:latin typeface="Arial"/>
                <a:ea typeface="Arial"/>
                <a:cs typeface="Arial"/>
                <a:sym typeface="Arial"/>
              </a:rPr>
              <a:t>WEET IK NOG NIET</a:t>
            </a:r>
            <a:endParaRPr sz="1800" b="0" i="0" u="none" strike="noStrike" cap="none">
              <a:solidFill>
                <a:schemeClr val="dk1"/>
              </a:solidFill>
              <a:latin typeface="Arial"/>
              <a:ea typeface="Arial"/>
              <a:cs typeface="Arial"/>
              <a:sym typeface="Arial"/>
            </a:endParaRPr>
          </a:p>
        </p:txBody>
      </p:sp>
      <p:sp>
        <p:nvSpPr>
          <p:cNvPr id="391" name="Google Shape;391;p12"/>
          <p:cNvSpPr/>
          <p:nvPr/>
        </p:nvSpPr>
        <p:spPr>
          <a:xfrm>
            <a:off x="1097280" y="4663440"/>
            <a:ext cx="9966960" cy="292608"/>
          </a:xfrm>
          <a:prstGeom prst="rect">
            <a:avLst/>
          </a:prstGeom>
          <a:noFill/>
          <a:ln>
            <a:noFill/>
          </a:ln>
        </p:spPr>
        <p:txBody>
          <a:bodyPr spcFirstLastPara="1" wrap="square" lIns="625" tIns="625" rIns="625" bIns="625" anchor="t" anchorCtr="0">
            <a:normAutofit fontScale="85000" lnSpcReduction="10000"/>
          </a:bodyPr>
          <a:lstStyle/>
          <a:p>
            <a:pPr marL="0" marR="0" lvl="0" indent="0" algn="ctr" rtl="0">
              <a:spcBef>
                <a:spcPts val="0"/>
              </a:spcBef>
              <a:spcAft>
                <a:spcPts val="0"/>
              </a:spcAft>
              <a:buClr>
                <a:srgbClr val="6F9671"/>
              </a:buClr>
              <a:buSzPts val="1800"/>
              <a:buFont typeface="Arial"/>
              <a:buNone/>
            </a:pPr>
            <a:r>
              <a:rPr lang="nl-NL" sz="1800" b="1" i="0" u="none" strike="noStrike" cap="none">
                <a:solidFill>
                  <a:srgbClr val="6F9671"/>
                </a:solidFill>
                <a:latin typeface="Arial"/>
                <a:ea typeface="Arial"/>
                <a:cs typeface="Arial"/>
                <a:sym typeface="Arial"/>
              </a:rPr>
              <a:t>Kernvraag: belemmert dit het leren of de ontwikkeling, of schuurt het vooral met onze verwachting?</a:t>
            </a:r>
            <a:endParaRPr sz="1800" b="0" i="0" u="none" strike="noStrike" cap="none">
              <a:solidFill>
                <a:schemeClr val="dk1"/>
              </a:solidFill>
              <a:latin typeface="Arial"/>
              <a:ea typeface="Arial"/>
              <a:cs typeface="Arial"/>
              <a:sym typeface="Arial"/>
            </a:endParaRPr>
          </a:p>
        </p:txBody>
      </p:sp>
      <p:sp>
        <p:nvSpPr>
          <p:cNvPr id="392" name="Google Shape;392;p12"/>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Verdieping</a:t>
            </a:r>
            <a:endParaRPr sz="750" b="0" i="0" u="none" strike="noStrike" cap="none">
              <a:solidFill>
                <a:schemeClr val="dk1"/>
              </a:solidFill>
              <a:latin typeface="Arial"/>
              <a:ea typeface="Arial"/>
              <a:cs typeface="Arial"/>
              <a:sym typeface="Arial"/>
            </a:endParaRPr>
          </a:p>
        </p:txBody>
      </p:sp>
      <p:sp>
        <p:nvSpPr>
          <p:cNvPr id="393" name="Rounded Rectangle 392"/>
          <p:cNvSpPr/>
          <p:nvPr/>
        </p:nvSpPr>
        <p:spPr>
          <a:xfrm>
            <a:off x="9528048" y="237744"/>
            <a:ext cx="2194560" cy="338328"/>
          </a:xfrm>
          <a:prstGeom prst="roundRect">
            <a:avLst>
              <a:gd name="adj" fmla="val 6500"/>
            </a:avLst>
          </a:prstGeom>
          <a:solidFill>
            <a:srgbClr val="F2E9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4" name="tijdlabel"/>
          <p:cNvSpPr txBox="1"/>
          <p:nvPr/>
        </p:nvSpPr>
        <p:spPr>
          <a:xfrm>
            <a:off x="9592056" y="296265"/>
            <a:ext cx="2066543"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070" b="1">
                <a:solidFill>
                  <a:srgbClr val="0B2B46"/>
                </a:solidFill>
                <a:latin typeface="Arial"/>
              </a:rPr>
              <a:t>RESERVE / NASLAG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181"/>
        <p:cNvGrpSpPr/>
        <p:nvPr/>
      </p:nvGrpSpPr>
      <p:grpSpPr>
        <a:xfrm>
          <a:off x="0" y="0"/>
          <a:ext cx="0" cy="0"/>
          <a:chOff x="0" y="0"/>
          <a:chExt cx="0" cy="0"/>
        </a:xfrm>
      </p:grpSpPr>
      <p:pic>
        <p:nvPicPr>
          <p:cNvPr id="2002" name="Afbeelding 2001">
            <a:extLst>
              <a:ext uri="{FF2B5EF4-FFF2-40B4-BE49-F238E27FC236}">
                <a16:creationId xmlns:a16="http://schemas.microsoft.com/office/drawing/2014/main" id="{274DB2B1-975E-4EAE-A2EC-301BB91A1E34}"/>
              </a:ext>
            </a:extLst>
          </p:cNvPr>
          <p:cNvPicPr>
            <a:picLocks noChangeAspect="1"/>
          </p:cNvPicPr>
          <p:nvPr/>
        </p:nvPicPr>
        <p:blipFill>
          <a:blip r:embed="rId3"/>
          <a:stretch/>
        </p:blipFill>
        <p:spPr>
          <a:xfrm>
            <a:off x="0" y="79498"/>
            <a:ext cx="12192000" cy="66990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205"/>
        <p:cNvGrpSpPr/>
        <p:nvPr/>
      </p:nvGrpSpPr>
      <p:grpSpPr>
        <a:xfrm>
          <a:off x="0" y="0"/>
          <a:ext cx="0" cy="0"/>
          <a:chOff x="0" y="0"/>
          <a:chExt cx="0" cy="0"/>
        </a:xfrm>
      </p:grpSpPr>
      <p:sp>
        <p:nvSpPr>
          <p:cNvPr id="206" name="Google Shape;206;p6"/>
          <p:cNvSpPr/>
          <p:nvPr/>
        </p:nvSpPr>
        <p:spPr>
          <a:xfrm>
            <a:off x="502920" y="347472"/>
            <a:ext cx="704088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2B46"/>
              </a:buClr>
              <a:buSzPts val="2900"/>
              <a:buFont typeface="Georgia"/>
              <a:buNone/>
            </a:pPr>
            <a:r>
              <a:rPr lang="nl-NL" sz="2900" b="1" i="0" u="none" strike="noStrike" cap="none">
                <a:solidFill>
                  <a:srgbClr val="0B2B46"/>
                </a:solidFill>
                <a:latin typeface="Georgia"/>
                <a:ea typeface="Georgia"/>
                <a:cs typeface="Georgia"/>
                <a:sym typeface="Georgia"/>
              </a:rPr>
              <a:t>Het Leerenergiemodel</a:t>
            </a:r>
            <a:endParaRPr sz="2900" b="0" i="0" u="none" strike="noStrike" cap="none">
              <a:solidFill>
                <a:schemeClr val="dk1"/>
              </a:solidFill>
              <a:latin typeface="Arial"/>
              <a:ea typeface="Arial"/>
              <a:cs typeface="Arial"/>
              <a:sym typeface="Arial"/>
            </a:endParaRPr>
          </a:p>
        </p:txBody>
      </p:sp>
      <p:sp>
        <p:nvSpPr>
          <p:cNvPr id="207" name="Google Shape;207;p6"/>
          <p:cNvSpPr/>
          <p:nvPr/>
        </p:nvSpPr>
        <p:spPr>
          <a:xfrm>
            <a:off x="530352" y="822960"/>
            <a:ext cx="749808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5C78"/>
              </a:buClr>
              <a:buSzPts val="1250"/>
              <a:buFont typeface="Arial"/>
              <a:buNone/>
            </a:pPr>
            <a:r>
              <a:rPr lang="nl-NL" sz="1250" b="1" i="0" u="none" strike="noStrike" cap="none">
                <a:solidFill>
                  <a:srgbClr val="8B5C78"/>
                </a:solidFill>
                <a:latin typeface="Arial"/>
                <a:ea typeface="Arial"/>
                <a:cs typeface="Arial"/>
                <a:sym typeface="Arial"/>
              </a:rPr>
              <a:t>vijf pijlers en één vaste werkwijze</a:t>
            </a:r>
            <a:endParaRPr sz="1250" b="0" i="0" u="none" strike="noStrike" cap="none">
              <a:solidFill>
                <a:schemeClr val="dk1"/>
              </a:solidFill>
              <a:latin typeface="Arial"/>
              <a:ea typeface="Arial"/>
              <a:cs typeface="Arial"/>
              <a:sym typeface="Arial"/>
            </a:endParaRPr>
          </a:p>
        </p:txBody>
      </p:sp>
      <p:cxnSp>
        <p:nvCxnSpPr>
          <p:cNvPr id="208" name="Google Shape;208;p6"/>
          <p:cNvCxnSpPr/>
          <p:nvPr/>
        </p:nvCxnSpPr>
        <p:spPr>
          <a:xfrm>
            <a:off x="530352" y="1069848"/>
            <a:ext cx="1234440" cy="0"/>
          </a:xfrm>
          <a:prstGeom prst="straightConnector1">
            <a:avLst/>
          </a:prstGeom>
          <a:noFill/>
          <a:ln w="25400" cap="flat" cmpd="sng">
            <a:solidFill>
              <a:srgbClr val="8B5C78"/>
            </a:solidFill>
            <a:prstDash val="solid"/>
            <a:round/>
            <a:headEnd type="none" w="sm" len="sm"/>
            <a:tailEnd type="none" w="sm" len="sm"/>
          </a:ln>
        </p:spPr>
      </p:cxnSp>
      <p:cxnSp>
        <p:nvCxnSpPr>
          <p:cNvPr id="209" name="Google Shape;209;p6"/>
          <p:cNvCxnSpPr/>
          <p:nvPr/>
        </p:nvCxnSpPr>
        <p:spPr>
          <a:xfrm>
            <a:off x="1764792" y="1069848"/>
            <a:ext cx="685800" cy="0"/>
          </a:xfrm>
          <a:prstGeom prst="straightConnector1">
            <a:avLst/>
          </a:prstGeom>
          <a:noFill/>
          <a:ln w="25400" cap="flat" cmpd="sng">
            <a:solidFill>
              <a:srgbClr val="6F9671"/>
            </a:solidFill>
            <a:prstDash val="solid"/>
            <a:round/>
            <a:headEnd type="none" w="sm" len="sm"/>
            <a:tailEnd type="none" w="sm" len="sm"/>
          </a:ln>
        </p:spPr>
      </p:cxnSp>
      <p:pic>
        <p:nvPicPr>
          <p:cNvPr id="210" name="Google Shape;210;p6" descr="/mnt/data/leerenergiemodel.png"/>
          <p:cNvPicPr preferRelativeResize="0"/>
          <p:nvPr/>
        </p:nvPicPr>
        <p:blipFill rotWithShape="1">
          <a:blip r:embed="rId3">
            <a:alphaModFix/>
          </a:blip>
          <a:srcRect/>
          <a:stretch/>
        </p:blipFill>
        <p:spPr>
          <a:xfrm>
            <a:off x="800100" y="1078992"/>
            <a:ext cx="5120640" cy="5120640"/>
          </a:xfrm>
          <a:prstGeom prst="rect">
            <a:avLst/>
          </a:prstGeom>
          <a:noFill/>
          <a:ln>
            <a:noFill/>
          </a:ln>
        </p:spPr>
      </p:pic>
      <p:sp>
        <p:nvSpPr>
          <p:cNvPr id="211" name="Google Shape;211;p6"/>
          <p:cNvSpPr/>
          <p:nvPr/>
        </p:nvSpPr>
        <p:spPr>
          <a:xfrm>
            <a:off x="6583680" y="1207008"/>
            <a:ext cx="4480560" cy="694944"/>
          </a:xfrm>
          <a:prstGeom prst="roundRect">
            <a:avLst>
              <a:gd name="adj" fmla="val 14474"/>
            </a:avLst>
          </a:prstGeom>
          <a:solidFill>
            <a:srgbClr val="FBF1D9"/>
          </a:solidFill>
          <a:ln w="10150" cap="flat" cmpd="sng">
            <a:solidFill>
              <a:srgbClr val="E9B04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6"/>
          <p:cNvSpPr/>
          <p:nvPr/>
        </p:nvSpPr>
        <p:spPr>
          <a:xfrm>
            <a:off x="6812280" y="1316736"/>
            <a:ext cx="3931920" cy="164592"/>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550"/>
              <a:buFont typeface="Arial"/>
              <a:buNone/>
            </a:pPr>
            <a:r>
              <a:rPr lang="nl-NL" sz="1550" b="1" i="0" u="none" strike="noStrike" cap="none">
                <a:solidFill>
                  <a:srgbClr val="0B2B46"/>
                </a:solidFill>
                <a:latin typeface="Arial"/>
                <a:ea typeface="Arial"/>
                <a:cs typeface="Arial"/>
                <a:sym typeface="Arial"/>
              </a:rPr>
              <a:t>1  Betekenis</a:t>
            </a:r>
            <a:endParaRPr sz="1550" b="0" i="0" u="none" strike="noStrike" cap="none">
              <a:solidFill>
                <a:schemeClr val="dk1"/>
              </a:solidFill>
              <a:latin typeface="Arial"/>
              <a:ea typeface="Arial"/>
              <a:cs typeface="Arial"/>
              <a:sym typeface="Arial"/>
            </a:endParaRPr>
          </a:p>
        </p:txBody>
      </p:sp>
      <p:sp>
        <p:nvSpPr>
          <p:cNvPr id="213" name="Google Shape;213;p6"/>
          <p:cNvSpPr/>
          <p:nvPr/>
        </p:nvSpPr>
        <p:spPr>
          <a:xfrm>
            <a:off x="6812280" y="1600200"/>
            <a:ext cx="3931920" cy="128016"/>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230"/>
              <a:buFont typeface="Arial"/>
              <a:buNone/>
            </a:pPr>
            <a:r>
              <a:rPr lang="nl-NL" sz="1230" b="1" i="0" u="none" strike="noStrike" cap="none">
                <a:solidFill>
                  <a:srgbClr val="0B2B46"/>
                </a:solidFill>
                <a:latin typeface="Arial"/>
                <a:ea typeface="Arial"/>
                <a:cs typeface="Arial"/>
                <a:sym typeface="Arial"/>
              </a:rPr>
              <a:t>Waarom dit?</a:t>
            </a:r>
            <a:endParaRPr sz="1230" b="0" i="0" u="none" strike="noStrike" cap="none">
              <a:solidFill>
                <a:schemeClr val="dk1"/>
              </a:solidFill>
              <a:latin typeface="Arial"/>
              <a:ea typeface="Arial"/>
              <a:cs typeface="Arial"/>
              <a:sym typeface="Arial"/>
            </a:endParaRPr>
          </a:p>
        </p:txBody>
      </p:sp>
      <p:sp>
        <p:nvSpPr>
          <p:cNvPr id="214" name="Google Shape;214;p6"/>
          <p:cNvSpPr/>
          <p:nvPr/>
        </p:nvSpPr>
        <p:spPr>
          <a:xfrm>
            <a:off x="6583680" y="2011680"/>
            <a:ext cx="4480560" cy="694944"/>
          </a:xfrm>
          <a:prstGeom prst="roundRect">
            <a:avLst>
              <a:gd name="adj" fmla="val 14474"/>
            </a:avLst>
          </a:prstGeom>
          <a:solidFill>
            <a:srgbClr val="EBF1E7"/>
          </a:solidFill>
          <a:ln w="10150" cap="flat" cmpd="sng">
            <a:solidFill>
              <a:srgbClr val="9CB18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6"/>
          <p:cNvSpPr/>
          <p:nvPr/>
        </p:nvSpPr>
        <p:spPr>
          <a:xfrm>
            <a:off x="6812280" y="2121408"/>
            <a:ext cx="3931920" cy="164592"/>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550"/>
              <a:buFont typeface="Arial"/>
              <a:buNone/>
            </a:pPr>
            <a:r>
              <a:rPr lang="nl-NL" sz="1550" b="1" i="0" u="none" strike="noStrike" cap="none">
                <a:solidFill>
                  <a:srgbClr val="0B2B46"/>
                </a:solidFill>
                <a:latin typeface="Arial"/>
                <a:ea typeface="Arial"/>
                <a:cs typeface="Arial"/>
                <a:sym typeface="Arial"/>
              </a:rPr>
              <a:t>2  Autonomie</a:t>
            </a:r>
            <a:endParaRPr sz="1550" b="0" i="0" u="none" strike="noStrike" cap="none">
              <a:solidFill>
                <a:schemeClr val="dk1"/>
              </a:solidFill>
              <a:latin typeface="Arial"/>
              <a:ea typeface="Arial"/>
              <a:cs typeface="Arial"/>
              <a:sym typeface="Arial"/>
            </a:endParaRPr>
          </a:p>
        </p:txBody>
      </p:sp>
      <p:sp>
        <p:nvSpPr>
          <p:cNvPr id="216" name="Google Shape;216;p6"/>
          <p:cNvSpPr/>
          <p:nvPr/>
        </p:nvSpPr>
        <p:spPr>
          <a:xfrm>
            <a:off x="6812280" y="2404872"/>
            <a:ext cx="3931920" cy="128016"/>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230"/>
              <a:buFont typeface="Arial"/>
              <a:buNone/>
            </a:pPr>
            <a:r>
              <a:rPr lang="nl-NL" sz="1230" b="1" i="0" u="none" strike="noStrike" cap="none">
                <a:solidFill>
                  <a:srgbClr val="0B2B46"/>
                </a:solidFill>
                <a:latin typeface="Arial"/>
                <a:ea typeface="Arial"/>
                <a:cs typeface="Arial"/>
                <a:sym typeface="Arial"/>
              </a:rPr>
              <a:t>Wat kan ik kiezen?</a:t>
            </a:r>
            <a:endParaRPr sz="1230" b="0" i="0" u="none" strike="noStrike" cap="none">
              <a:solidFill>
                <a:schemeClr val="dk1"/>
              </a:solidFill>
              <a:latin typeface="Arial"/>
              <a:ea typeface="Arial"/>
              <a:cs typeface="Arial"/>
              <a:sym typeface="Arial"/>
            </a:endParaRPr>
          </a:p>
        </p:txBody>
      </p:sp>
      <p:sp>
        <p:nvSpPr>
          <p:cNvPr id="217" name="Google Shape;217;p6"/>
          <p:cNvSpPr/>
          <p:nvPr/>
        </p:nvSpPr>
        <p:spPr>
          <a:xfrm>
            <a:off x="6583680" y="2816352"/>
            <a:ext cx="4480560" cy="694944"/>
          </a:xfrm>
          <a:prstGeom prst="roundRect">
            <a:avLst>
              <a:gd name="adj" fmla="val 14474"/>
            </a:avLst>
          </a:prstGeom>
          <a:solidFill>
            <a:srgbClr val="E8F1F4"/>
          </a:solidFill>
          <a:ln w="10150" cap="flat" cmpd="sng">
            <a:solidFill>
              <a:srgbClr val="7FA8B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6"/>
          <p:cNvSpPr/>
          <p:nvPr/>
        </p:nvSpPr>
        <p:spPr>
          <a:xfrm>
            <a:off x="6812280" y="2926080"/>
            <a:ext cx="3931920" cy="164592"/>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550"/>
              <a:buFont typeface="Arial"/>
              <a:buNone/>
            </a:pPr>
            <a:r>
              <a:rPr lang="nl-NL" sz="1550" b="1" i="0" u="none" strike="noStrike" cap="none">
                <a:solidFill>
                  <a:srgbClr val="0B2B46"/>
                </a:solidFill>
                <a:latin typeface="Arial"/>
                <a:ea typeface="Arial"/>
                <a:cs typeface="Arial"/>
                <a:sym typeface="Arial"/>
              </a:rPr>
              <a:t>3  Competentie</a:t>
            </a:r>
            <a:endParaRPr sz="1550" b="0" i="0" u="none" strike="noStrike" cap="none">
              <a:solidFill>
                <a:schemeClr val="dk1"/>
              </a:solidFill>
              <a:latin typeface="Arial"/>
              <a:ea typeface="Arial"/>
              <a:cs typeface="Arial"/>
              <a:sym typeface="Arial"/>
            </a:endParaRPr>
          </a:p>
        </p:txBody>
      </p:sp>
      <p:sp>
        <p:nvSpPr>
          <p:cNvPr id="219" name="Google Shape;219;p6"/>
          <p:cNvSpPr/>
          <p:nvPr/>
        </p:nvSpPr>
        <p:spPr>
          <a:xfrm>
            <a:off x="6812280" y="3209544"/>
            <a:ext cx="3931920" cy="128016"/>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230"/>
              <a:buFont typeface="Arial"/>
              <a:buNone/>
            </a:pPr>
            <a:r>
              <a:rPr lang="nl-NL" sz="1230" b="1" i="0" u="none" strike="noStrike" cap="none">
                <a:solidFill>
                  <a:srgbClr val="0B2B46"/>
                </a:solidFill>
                <a:latin typeface="Arial"/>
                <a:ea typeface="Arial"/>
                <a:cs typeface="Arial"/>
                <a:sym typeface="Arial"/>
              </a:rPr>
              <a:t>Wat lukt wél?</a:t>
            </a:r>
            <a:endParaRPr sz="1230" b="0" i="0" u="none" strike="noStrike" cap="none">
              <a:solidFill>
                <a:schemeClr val="dk1"/>
              </a:solidFill>
              <a:latin typeface="Arial"/>
              <a:ea typeface="Arial"/>
              <a:cs typeface="Arial"/>
              <a:sym typeface="Arial"/>
            </a:endParaRPr>
          </a:p>
        </p:txBody>
      </p:sp>
      <p:sp>
        <p:nvSpPr>
          <p:cNvPr id="220" name="Google Shape;220;p6"/>
          <p:cNvSpPr/>
          <p:nvPr/>
        </p:nvSpPr>
        <p:spPr>
          <a:xfrm>
            <a:off x="6583680" y="3621024"/>
            <a:ext cx="4480560" cy="694944"/>
          </a:xfrm>
          <a:prstGeom prst="roundRect">
            <a:avLst>
              <a:gd name="adj" fmla="val 14474"/>
            </a:avLst>
          </a:prstGeom>
          <a:solidFill>
            <a:srgbClr val="F2E9EF"/>
          </a:solidFill>
          <a:ln w="10150" cap="flat" cmpd="sng">
            <a:solidFill>
              <a:srgbClr val="A77B8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6"/>
          <p:cNvSpPr/>
          <p:nvPr/>
        </p:nvSpPr>
        <p:spPr>
          <a:xfrm>
            <a:off x="6812280" y="3730752"/>
            <a:ext cx="3931920" cy="164592"/>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550"/>
              <a:buFont typeface="Arial"/>
              <a:buNone/>
            </a:pPr>
            <a:r>
              <a:rPr lang="nl-NL" sz="1550" b="1" i="0" u="none" strike="noStrike" cap="none">
                <a:solidFill>
                  <a:srgbClr val="0B2B46"/>
                </a:solidFill>
                <a:latin typeface="Arial"/>
                <a:ea typeface="Arial"/>
                <a:cs typeface="Arial"/>
                <a:sym typeface="Arial"/>
              </a:rPr>
              <a:t>4  Relatie</a:t>
            </a:r>
            <a:endParaRPr sz="1550" b="0" i="0" u="none" strike="noStrike" cap="none">
              <a:solidFill>
                <a:schemeClr val="dk1"/>
              </a:solidFill>
              <a:latin typeface="Arial"/>
              <a:ea typeface="Arial"/>
              <a:cs typeface="Arial"/>
              <a:sym typeface="Arial"/>
            </a:endParaRPr>
          </a:p>
        </p:txBody>
      </p:sp>
      <p:sp>
        <p:nvSpPr>
          <p:cNvPr id="222" name="Google Shape;222;p6"/>
          <p:cNvSpPr/>
          <p:nvPr/>
        </p:nvSpPr>
        <p:spPr>
          <a:xfrm>
            <a:off x="6812280" y="4014216"/>
            <a:ext cx="3931920" cy="128016"/>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230"/>
              <a:buFont typeface="Arial"/>
              <a:buNone/>
            </a:pPr>
            <a:r>
              <a:rPr lang="nl-NL" sz="1230" b="1" i="0" u="none" strike="noStrike" cap="none">
                <a:solidFill>
                  <a:srgbClr val="0B2B46"/>
                </a:solidFill>
                <a:latin typeface="Arial"/>
                <a:ea typeface="Arial"/>
                <a:cs typeface="Arial"/>
                <a:sym typeface="Arial"/>
              </a:rPr>
              <a:t>Bij wie hoor ik?</a:t>
            </a:r>
            <a:endParaRPr sz="1230" b="0" i="0" u="none" strike="noStrike" cap="none">
              <a:solidFill>
                <a:schemeClr val="dk1"/>
              </a:solidFill>
              <a:latin typeface="Arial"/>
              <a:ea typeface="Arial"/>
              <a:cs typeface="Arial"/>
              <a:sym typeface="Arial"/>
            </a:endParaRPr>
          </a:p>
        </p:txBody>
      </p:sp>
      <p:sp>
        <p:nvSpPr>
          <p:cNvPr id="223" name="Google Shape;223;p6"/>
          <p:cNvSpPr/>
          <p:nvPr/>
        </p:nvSpPr>
        <p:spPr>
          <a:xfrm>
            <a:off x="6583680" y="4425696"/>
            <a:ext cx="4480560" cy="694944"/>
          </a:xfrm>
          <a:prstGeom prst="roundRect">
            <a:avLst>
              <a:gd name="adj" fmla="val 14474"/>
            </a:avLst>
          </a:prstGeom>
          <a:solidFill>
            <a:srgbClr val="F8ECE8"/>
          </a:solidFill>
          <a:ln w="10150" cap="flat" cmpd="sng">
            <a:solidFill>
              <a:srgbClr val="E3A08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6"/>
          <p:cNvSpPr/>
          <p:nvPr/>
        </p:nvSpPr>
        <p:spPr>
          <a:xfrm>
            <a:off x="6812280" y="4535424"/>
            <a:ext cx="3931920" cy="164592"/>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550"/>
              <a:buFont typeface="Arial"/>
              <a:buNone/>
            </a:pPr>
            <a:r>
              <a:rPr lang="nl-NL" sz="1550" b="1" i="0" u="none" strike="noStrike" cap="none">
                <a:solidFill>
                  <a:srgbClr val="0B2B46"/>
                </a:solidFill>
                <a:latin typeface="Arial"/>
                <a:ea typeface="Arial"/>
                <a:cs typeface="Arial"/>
                <a:sym typeface="Arial"/>
              </a:rPr>
              <a:t>5  Energie &amp; herstel</a:t>
            </a:r>
            <a:endParaRPr sz="1550" b="0" i="0" u="none" strike="noStrike" cap="none">
              <a:solidFill>
                <a:schemeClr val="dk1"/>
              </a:solidFill>
              <a:latin typeface="Arial"/>
              <a:ea typeface="Arial"/>
              <a:cs typeface="Arial"/>
              <a:sym typeface="Arial"/>
            </a:endParaRPr>
          </a:p>
        </p:txBody>
      </p:sp>
      <p:sp>
        <p:nvSpPr>
          <p:cNvPr id="225" name="Google Shape;225;p6"/>
          <p:cNvSpPr/>
          <p:nvPr/>
        </p:nvSpPr>
        <p:spPr>
          <a:xfrm>
            <a:off x="6812280" y="4818888"/>
            <a:ext cx="3931920" cy="128016"/>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230"/>
              <a:buFont typeface="Arial"/>
              <a:buNone/>
            </a:pPr>
            <a:r>
              <a:rPr lang="nl-NL" sz="1230" b="1" i="0" u="none" strike="noStrike" cap="none">
                <a:solidFill>
                  <a:srgbClr val="0B2B46"/>
                </a:solidFill>
                <a:latin typeface="Arial"/>
                <a:ea typeface="Arial"/>
                <a:cs typeface="Arial"/>
                <a:sym typeface="Arial"/>
              </a:rPr>
              <a:t>Wat heb ik nu nodig?</a:t>
            </a:r>
            <a:endParaRPr sz="1230" b="0" i="0" u="none" strike="noStrike" cap="none">
              <a:solidFill>
                <a:schemeClr val="dk1"/>
              </a:solidFill>
              <a:latin typeface="Arial"/>
              <a:ea typeface="Arial"/>
              <a:cs typeface="Arial"/>
              <a:sym typeface="Arial"/>
            </a:endParaRPr>
          </a:p>
        </p:txBody>
      </p:sp>
      <p:sp>
        <p:nvSpPr>
          <p:cNvPr id="226" name="Google Shape;226;p6"/>
          <p:cNvSpPr/>
          <p:nvPr/>
        </p:nvSpPr>
        <p:spPr>
          <a:xfrm>
            <a:off x="6629400" y="5440680"/>
            <a:ext cx="4480560" cy="530352"/>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1600"/>
              <a:buFont typeface="Arial"/>
              <a:buNone/>
            </a:pPr>
            <a:r>
              <a:rPr lang="nl-NL" sz="1600" b="1" i="0" u="none" strike="noStrike" cap="none">
                <a:solidFill>
                  <a:srgbClr val="0B2B46"/>
                </a:solidFill>
                <a:latin typeface="Arial"/>
                <a:ea typeface="Arial"/>
                <a:cs typeface="Arial"/>
                <a:sym typeface="Arial"/>
              </a:rPr>
              <a:t>Gebruik de pijlers niet als checklist voor een perfecte les, maar als lens om één volgende pedagogische stap te kiezen.</a:t>
            </a:r>
            <a:endParaRPr sz="1600" b="0" i="0" u="none" strike="noStrike" cap="none">
              <a:solidFill>
                <a:schemeClr val="dk1"/>
              </a:solidFill>
              <a:latin typeface="Arial"/>
              <a:ea typeface="Arial"/>
              <a:cs typeface="Arial"/>
              <a:sym typeface="Arial"/>
            </a:endParaRPr>
          </a:p>
        </p:txBody>
      </p:sp>
      <p:sp>
        <p:nvSpPr>
          <p:cNvPr id="227" name="Google Shape;227;p6"/>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Model</a:t>
            </a:r>
            <a:endParaRPr sz="75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DB02035-AE02-55CE-528E-6CF9E137FA00}"/>
              </a:ext>
            </a:extLst>
          </p:cNvPr>
          <p:cNvPicPr>
            <a:picLocks noChangeAspect="1"/>
          </p:cNvPicPr>
          <p:nvPr/>
        </p:nvPicPr>
        <p:blipFill>
          <a:blip r:embed="rId2"/>
          <a:stretch>
            <a:fillRect/>
          </a:stretch>
        </p:blipFill>
        <p:spPr>
          <a:xfrm>
            <a:off x="-31864" y="307258"/>
            <a:ext cx="12255727" cy="6243484"/>
          </a:xfrm>
          <a:prstGeom prst="rect">
            <a:avLst/>
          </a:prstGeom>
        </p:spPr>
      </p:pic>
    </p:spTree>
    <p:extLst>
      <p:ext uri="{BB962C8B-B14F-4D97-AF65-F5344CB8AC3E}">
        <p14:creationId xmlns:p14="http://schemas.microsoft.com/office/powerpoint/2010/main" val="807878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4BA5C33-E4C6-088C-090E-81955D9A0C80}"/>
              </a:ext>
            </a:extLst>
          </p:cNvPr>
          <p:cNvPicPr>
            <a:picLocks noChangeAspect="1"/>
          </p:cNvPicPr>
          <p:nvPr/>
        </p:nvPicPr>
        <p:blipFill>
          <a:blip r:embed="rId2"/>
          <a:stretch>
            <a:fillRect/>
          </a:stretch>
        </p:blipFill>
        <p:spPr>
          <a:xfrm>
            <a:off x="518160" y="64931"/>
            <a:ext cx="11328400" cy="6728138"/>
          </a:xfrm>
          <a:prstGeom prst="rect">
            <a:avLst/>
          </a:prstGeom>
        </p:spPr>
      </p:pic>
    </p:spTree>
    <p:extLst>
      <p:ext uri="{BB962C8B-B14F-4D97-AF65-F5344CB8AC3E}">
        <p14:creationId xmlns:p14="http://schemas.microsoft.com/office/powerpoint/2010/main" val="1709076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160"/>
        <p:cNvGrpSpPr/>
        <p:nvPr/>
      </p:nvGrpSpPr>
      <p:grpSpPr>
        <a:xfrm>
          <a:off x="0" y="0"/>
          <a:ext cx="0" cy="0"/>
          <a:chOff x="0" y="0"/>
          <a:chExt cx="0" cy="0"/>
        </a:xfrm>
      </p:grpSpPr>
      <p:pic>
        <p:nvPicPr>
          <p:cNvPr id="161" name="Google Shape;161;p4" descr="/mnt/data/slide_assets/crops/meeting_169.jpg"/>
          <p:cNvPicPr preferRelativeResize="0"/>
          <p:nvPr/>
        </p:nvPicPr>
        <p:blipFill rotWithShape="1">
          <a:blip r:embed="rId3">
            <a:alphaModFix/>
          </a:blip>
          <a:srcRect/>
          <a:stretch/>
        </p:blipFill>
        <p:spPr>
          <a:xfrm>
            <a:off x="0" y="0"/>
            <a:ext cx="12191695" cy="6858000"/>
          </a:xfrm>
          <a:prstGeom prst="rect">
            <a:avLst/>
          </a:prstGeom>
          <a:noFill/>
          <a:ln>
            <a:noFill/>
          </a:ln>
        </p:spPr>
      </p:pic>
      <p:sp>
        <p:nvSpPr>
          <p:cNvPr id="162" name="Google Shape;162;p4"/>
          <p:cNvSpPr/>
          <p:nvPr/>
        </p:nvSpPr>
        <p:spPr>
          <a:xfrm>
            <a:off x="658368" y="658368"/>
            <a:ext cx="5257800" cy="5358384"/>
          </a:xfrm>
          <a:prstGeom prst="roundRect">
            <a:avLst>
              <a:gd name="adj" fmla="val 3130"/>
            </a:avLst>
          </a:prstGeom>
          <a:solidFill>
            <a:srgbClr val="FBF6EE"/>
          </a:solidFill>
          <a:ln w="10150" cap="flat" cmpd="sng">
            <a:solidFill>
              <a:srgbClr val="F0E0D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4"/>
          <p:cNvSpPr/>
          <p:nvPr/>
        </p:nvSpPr>
        <p:spPr>
          <a:xfrm>
            <a:off x="932688" y="914400"/>
            <a:ext cx="44805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2B46"/>
              </a:buClr>
              <a:buSzPts val="2800"/>
              <a:buFont typeface="Georgia"/>
              <a:buNone/>
            </a:pPr>
            <a:r>
              <a:rPr lang="nl-NL" sz="2800" b="1" i="0" u="none" strike="noStrike" cap="none">
                <a:solidFill>
                  <a:srgbClr val="0B2B46"/>
                </a:solidFill>
                <a:latin typeface="Georgia"/>
                <a:ea typeface="Georgia"/>
                <a:cs typeface="Georgia"/>
                <a:sym typeface="Georgia"/>
              </a:rPr>
              <a:t>Startvraag</a:t>
            </a:r>
            <a:endParaRPr sz="2800" b="0" i="0" u="none" strike="noStrike" cap="none">
              <a:solidFill>
                <a:schemeClr val="dk1"/>
              </a:solidFill>
              <a:latin typeface="Arial"/>
              <a:ea typeface="Arial"/>
              <a:cs typeface="Arial"/>
              <a:sym typeface="Arial"/>
            </a:endParaRPr>
          </a:p>
        </p:txBody>
      </p:sp>
      <p:sp>
        <p:nvSpPr>
          <p:cNvPr id="164" name="Google Shape;164;p4"/>
          <p:cNvSpPr/>
          <p:nvPr/>
        </p:nvSpPr>
        <p:spPr>
          <a:xfrm>
            <a:off x="960120" y="1417320"/>
            <a:ext cx="4572000" cy="1143000"/>
          </a:xfrm>
          <a:prstGeom prst="rect">
            <a:avLst/>
          </a:prstGeom>
          <a:noFill/>
          <a:ln>
            <a:noFill/>
          </a:ln>
        </p:spPr>
        <p:txBody>
          <a:bodyPr spcFirstLastPara="1" wrap="square" lIns="250" tIns="250" rIns="250" bIns="250" anchor="ctr" anchorCtr="0">
            <a:normAutofit/>
          </a:bodyPr>
          <a:lstStyle/>
          <a:p>
            <a:pPr marL="0" marR="0" lvl="0" indent="0" algn="l" rtl="0">
              <a:spcBef>
                <a:spcPts val="0"/>
              </a:spcBef>
              <a:spcAft>
                <a:spcPts val="0"/>
              </a:spcAft>
              <a:buClr>
                <a:srgbClr val="0B2B46"/>
              </a:buClr>
              <a:buSzPts val="2400"/>
              <a:buFont typeface="Arial"/>
              <a:buNone/>
            </a:pPr>
            <a:r>
              <a:rPr lang="nl-NL" sz="2400" b="1" i="0" u="none" strike="noStrike" cap="none">
                <a:solidFill>
                  <a:srgbClr val="0B2B46"/>
                </a:solidFill>
                <a:latin typeface="Arial"/>
                <a:ea typeface="Arial"/>
                <a:cs typeface="Arial"/>
                <a:sym typeface="Arial"/>
              </a:rPr>
              <a:t>Wanneer zag jij een student ineens wél in beweging komen?</a:t>
            </a:r>
            <a:endParaRPr sz="2400" b="0" i="0" u="none" strike="noStrike" cap="none">
              <a:solidFill>
                <a:schemeClr val="dk1"/>
              </a:solidFill>
              <a:latin typeface="Arial"/>
              <a:ea typeface="Arial"/>
              <a:cs typeface="Arial"/>
              <a:sym typeface="Arial"/>
            </a:endParaRPr>
          </a:p>
        </p:txBody>
      </p:sp>
      <p:sp>
        <p:nvSpPr>
          <p:cNvPr id="165" name="Google Shape;165;p4"/>
          <p:cNvSpPr/>
          <p:nvPr/>
        </p:nvSpPr>
        <p:spPr>
          <a:xfrm>
            <a:off x="987552" y="2971800"/>
            <a:ext cx="4480560" cy="411480"/>
          </a:xfrm>
          <a:prstGeom prst="rect">
            <a:avLst/>
          </a:prstGeom>
          <a:noFill/>
          <a:ln>
            <a:noFill/>
          </a:ln>
        </p:spPr>
        <p:txBody>
          <a:bodyPr spcFirstLastPara="1" wrap="square" lIns="625" tIns="625" rIns="625" bIns="625" anchor="t" anchorCtr="0">
            <a:normAutofit fontScale="92500" lnSpcReduction="20000"/>
          </a:bodyPr>
          <a:lstStyle/>
          <a:p>
            <a:pPr marL="0" marR="0" lvl="0" indent="0" algn="l" rtl="0">
              <a:spcBef>
                <a:spcPts val="0"/>
              </a:spcBef>
              <a:spcAft>
                <a:spcPts val="0"/>
              </a:spcAft>
              <a:buClr>
                <a:srgbClr val="8B5C78"/>
              </a:buClr>
              <a:buSzPts val="1600"/>
              <a:buFont typeface="Arial"/>
              <a:buNone/>
            </a:pPr>
            <a:r>
              <a:rPr lang="nl-NL" sz="1600" b="1" i="0" u="none" strike="noStrike" cap="none">
                <a:solidFill>
                  <a:srgbClr val="8B5C78"/>
                </a:solidFill>
                <a:latin typeface="Arial"/>
                <a:ea typeface="Arial"/>
                <a:cs typeface="Arial"/>
                <a:sym typeface="Arial"/>
              </a:rPr>
              <a:t>Denk kort na en wissel daarna uit met iemand naast je.</a:t>
            </a:r>
            <a:endParaRPr sz="1600" b="0" i="0" u="none" strike="noStrike" cap="none">
              <a:solidFill>
                <a:schemeClr val="dk1"/>
              </a:solidFill>
              <a:latin typeface="Arial"/>
              <a:ea typeface="Arial"/>
              <a:cs typeface="Arial"/>
              <a:sym typeface="Arial"/>
            </a:endParaRPr>
          </a:p>
        </p:txBody>
      </p:sp>
      <p:sp>
        <p:nvSpPr>
          <p:cNvPr id="166" name="Google Shape;166;p4"/>
          <p:cNvSpPr/>
          <p:nvPr/>
        </p:nvSpPr>
        <p:spPr>
          <a:xfrm>
            <a:off x="987552" y="3566160"/>
            <a:ext cx="4526280" cy="530352"/>
          </a:xfrm>
          <a:prstGeom prst="rect">
            <a:avLst/>
          </a:prstGeom>
          <a:noFill/>
          <a:ln>
            <a:noFill/>
          </a:ln>
        </p:spPr>
        <p:txBody>
          <a:bodyPr spcFirstLastPara="1" wrap="square" lIns="625" tIns="625" rIns="625" bIns="625" anchor="t" anchorCtr="0">
            <a:normAutofit lnSpcReduction="10000"/>
          </a:bodyPr>
          <a:lstStyle/>
          <a:p>
            <a:pPr marL="0" marR="0" lvl="0" indent="0" algn="l" rtl="0">
              <a:spcBef>
                <a:spcPts val="0"/>
              </a:spcBef>
              <a:spcAft>
                <a:spcPts val="0"/>
              </a:spcAft>
              <a:buClr>
                <a:srgbClr val="0B2B46"/>
              </a:buClr>
              <a:buSzPts val="1800"/>
              <a:buFont typeface="Arial"/>
              <a:buNone/>
            </a:pPr>
            <a:r>
              <a:rPr lang="nl-NL" sz="1800" b="0" i="0" u="none" strike="noStrike" cap="none">
                <a:solidFill>
                  <a:srgbClr val="0B2B46"/>
                </a:solidFill>
                <a:latin typeface="Arial"/>
                <a:ea typeface="Arial"/>
                <a:cs typeface="Arial"/>
                <a:sym typeface="Arial"/>
              </a:rPr>
              <a:t>Luister naar: wat gebeurde er vlak vóórdat de student in beweging kwam?</a:t>
            </a:r>
            <a:endParaRPr sz="1800" b="0" i="0" u="none" strike="noStrike" cap="none">
              <a:solidFill>
                <a:schemeClr val="dk1"/>
              </a:solidFill>
              <a:latin typeface="Arial"/>
              <a:ea typeface="Arial"/>
              <a:cs typeface="Arial"/>
              <a:sym typeface="Arial"/>
            </a:endParaRPr>
          </a:p>
        </p:txBody>
      </p:sp>
      <p:sp>
        <p:nvSpPr>
          <p:cNvPr id="167" name="Google Shape;167;p4"/>
          <p:cNvSpPr/>
          <p:nvPr/>
        </p:nvSpPr>
        <p:spPr>
          <a:xfrm>
            <a:off x="987552" y="5074920"/>
            <a:ext cx="2423160" cy="320040"/>
          </a:xfrm>
          <a:prstGeom prst="roundRect">
            <a:avLst>
              <a:gd name="adj" fmla="val 17143"/>
            </a:avLst>
          </a:prstGeom>
          <a:solidFill>
            <a:srgbClr val="F2E9EF"/>
          </a:solidFill>
          <a:ln w="10150" cap="flat" cmpd="sng">
            <a:solidFill>
              <a:srgbClr val="8B5C7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1060704" y="5157216"/>
            <a:ext cx="2276856" cy="128016"/>
          </a:xfrm>
          <a:prstGeom prst="rect">
            <a:avLst/>
          </a:prstGeom>
          <a:noFill/>
          <a:ln>
            <a:noFill/>
          </a:ln>
        </p:spPr>
        <p:txBody>
          <a:bodyPr spcFirstLastPara="1" wrap="square" lIns="0" tIns="0" rIns="0" bIns="0" anchor="ctr" anchorCtr="0">
            <a:normAutofit fontScale="92500" lnSpcReduction="10000"/>
          </a:bodyPr>
          <a:lstStyle/>
          <a:p>
            <a:r>
              <a:rPr lang="nl-NL" sz="1000" b="1">
                <a:solidFill>
                  <a:srgbClr val="6F9671"/>
                </a:solidFill>
                <a:latin typeface="Arial"/>
              </a:rPr>
              <a:t>30 sec denken • 2 min duo</a:t>
            </a:r>
          </a:p>
        </p:txBody>
      </p:sp>
      <p:sp>
        <p:nvSpPr>
          <p:cNvPr id="169" name="Google Shape;169;p4"/>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Opening</a:t>
            </a:r>
            <a:endParaRPr sz="750" b="0" i="0" u="none" strike="noStrike" cap="non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175"/>
        <p:cNvGrpSpPr/>
        <p:nvPr/>
      </p:nvGrpSpPr>
      <p:grpSpPr>
        <a:xfrm>
          <a:off x="0" y="0"/>
          <a:ext cx="0" cy="0"/>
          <a:chOff x="0" y="0"/>
          <a:chExt cx="0" cy="0"/>
        </a:xfrm>
      </p:grpSpPr>
      <p:sp>
        <p:nvSpPr>
          <p:cNvPr id="2" name="Titel"/>
          <p:cNvSpPr txBox="1"/>
          <p:nvPr/>
        </p:nvSpPr>
        <p:spPr>
          <a:xfrm>
            <a:off x="548640" y="329184"/>
            <a:ext cx="11064240" cy="566928"/>
          </a:xfrm>
          <a:prstGeom prst="rect">
            <a:avLst/>
          </a:prstGeom>
          <a:noFill/>
        </p:spPr>
        <p:txBody>
          <a:bodyPr wrap="square" lIns="0" tIns="0" rIns="0" bIns="0" anchor="t">
            <a:noAutofit/>
          </a:bodyPr>
          <a:lstStyle/>
          <a:p>
            <a:pPr algn="l">
              <a:lnSpc>
                <a:spcPct val="108000"/>
              </a:lnSpc>
              <a:spcBef>
                <a:spcPts val="0"/>
              </a:spcBef>
              <a:spcAft>
                <a:spcPts val="0"/>
              </a:spcAft>
            </a:pPr>
            <a:r>
              <a:rPr lang="nl-NL" sz="3150" b="1" dirty="0">
                <a:solidFill>
                  <a:srgbClr val="0B2B46"/>
                </a:solidFill>
                <a:latin typeface="Georgia"/>
              </a:rPr>
              <a:t>Wel willen leren. Toch niet beginnen.</a:t>
            </a:r>
          </a:p>
        </p:txBody>
      </p:sp>
      <p:sp>
        <p:nvSpPr>
          <p:cNvPr id="3" name="Ondertitel"/>
          <p:cNvSpPr txBox="1"/>
          <p:nvPr/>
        </p:nvSpPr>
        <p:spPr>
          <a:xfrm>
            <a:off x="585216" y="969264"/>
            <a:ext cx="10789920" cy="320040"/>
          </a:xfrm>
          <a:prstGeom prst="rect">
            <a:avLst/>
          </a:prstGeom>
          <a:noFill/>
        </p:spPr>
        <p:txBody>
          <a:bodyPr wrap="square" lIns="0" tIns="0" rIns="0" bIns="0" anchor="t">
            <a:noAutofit/>
          </a:bodyPr>
          <a:lstStyle/>
          <a:p>
            <a:pPr algn="l">
              <a:lnSpc>
                <a:spcPct val="108000"/>
              </a:lnSpc>
              <a:spcBef>
                <a:spcPts val="0"/>
              </a:spcBef>
              <a:spcAft>
                <a:spcPts val="0"/>
              </a:spcAft>
            </a:pPr>
            <a:r>
              <a:rPr lang="nl-NL" sz="1800" b="1" dirty="0">
                <a:solidFill>
                  <a:srgbClr val="8B5C78"/>
                </a:solidFill>
                <a:latin typeface="Arial"/>
              </a:rPr>
              <a:t>Motivatie en leerenergie in één BBL-situatie</a:t>
            </a:r>
          </a:p>
        </p:txBody>
      </p:sp>
      <p:sp>
        <p:nvSpPr>
          <p:cNvPr id="4" name="Accent paars"/>
          <p:cNvSpPr/>
          <p:nvPr/>
        </p:nvSpPr>
        <p:spPr>
          <a:xfrm>
            <a:off x="585216" y="1335024"/>
            <a:ext cx="1243584" cy="21945"/>
          </a:xfrm>
          <a:prstGeom prst="rect">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Accent groen"/>
          <p:cNvSpPr/>
          <p:nvPr/>
        </p:nvSpPr>
        <p:spPr>
          <a:xfrm>
            <a:off x="1828800" y="1335024"/>
            <a:ext cx="694944" cy="21945"/>
          </a:xfrm>
          <a:prstGeom prst="rect">
            <a:avLst/>
          </a:prstGeom>
          <a:solidFill>
            <a:srgbClr val="6F96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asus achtergrond"/>
          <p:cNvSpPr/>
          <p:nvPr/>
        </p:nvSpPr>
        <p:spPr>
          <a:xfrm>
            <a:off x="594360" y="1545336"/>
            <a:ext cx="11000232" cy="667512"/>
          </a:xfrm>
          <a:prstGeom prst="roundRect">
            <a:avLst>
              <a:gd name="adj" fmla="val 11000"/>
            </a:avLst>
          </a:prstGeom>
          <a:solidFill>
            <a:srgbClr val="0B2B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Casus label"/>
          <p:cNvSpPr txBox="1"/>
          <p:nvPr/>
        </p:nvSpPr>
        <p:spPr>
          <a:xfrm>
            <a:off x="795528" y="1645920"/>
            <a:ext cx="9966960" cy="173736"/>
          </a:xfrm>
          <a:prstGeom prst="rect">
            <a:avLst/>
          </a:prstGeom>
          <a:noFill/>
        </p:spPr>
        <p:txBody>
          <a:bodyPr wrap="square" lIns="0" tIns="0" rIns="0" bIns="0" anchor="t">
            <a:noAutofit/>
          </a:bodyPr>
          <a:lstStyle/>
          <a:p>
            <a:pPr algn="l">
              <a:lnSpc>
                <a:spcPct val="108000"/>
              </a:lnSpc>
              <a:spcBef>
                <a:spcPts val="0"/>
              </a:spcBef>
              <a:spcAft>
                <a:spcPts val="0"/>
              </a:spcAft>
            </a:pPr>
            <a:r>
              <a:rPr lang="nl-NL" sz="1050" b="1" dirty="0">
                <a:solidFill>
                  <a:srgbClr val="FFFFFF"/>
                </a:solidFill>
                <a:latin typeface="Arial"/>
              </a:rPr>
              <a:t>NOOR • BBL-STUDENT  |  FICTIEF VOORBEELD</a:t>
            </a:r>
          </a:p>
        </p:txBody>
      </p:sp>
      <p:sp>
        <p:nvSpPr>
          <p:cNvPr id="8" name="Waarneembare situatie"/>
          <p:cNvSpPr txBox="1"/>
          <p:nvPr/>
        </p:nvSpPr>
        <p:spPr>
          <a:xfrm>
            <a:off x="795528" y="1874519"/>
            <a:ext cx="10597896" cy="265176"/>
          </a:xfrm>
          <a:prstGeom prst="rect">
            <a:avLst/>
          </a:prstGeom>
          <a:noFill/>
        </p:spPr>
        <p:txBody>
          <a:bodyPr wrap="square" lIns="0" tIns="0" rIns="0" bIns="0" anchor="t">
            <a:noAutofit/>
          </a:bodyPr>
          <a:lstStyle/>
          <a:p>
            <a:pPr algn="l">
              <a:lnSpc>
                <a:spcPct val="108000"/>
              </a:lnSpc>
              <a:spcBef>
                <a:spcPts val="0"/>
              </a:spcBef>
              <a:spcAft>
                <a:spcPts val="0"/>
              </a:spcAft>
            </a:pPr>
            <a:r>
              <a:rPr lang="nl-NL" sz="1830" b="0" dirty="0">
                <a:solidFill>
                  <a:srgbClr val="FFFFFF"/>
                </a:solidFill>
                <a:latin typeface="Arial"/>
              </a:rPr>
              <a:t>Noor wil goed leren rapporteren. Na tien minuten is haar document nog leeg.</a:t>
            </a:r>
          </a:p>
        </p:txBody>
      </p:sp>
      <p:sp>
        <p:nvSpPr>
          <p:cNvPr id="9" name="Motivatie kaart"/>
          <p:cNvSpPr/>
          <p:nvPr/>
        </p:nvSpPr>
        <p:spPr>
          <a:xfrm>
            <a:off x="594360" y="2423160"/>
            <a:ext cx="5340096" cy="2441448"/>
          </a:xfrm>
          <a:prstGeom prst="roundRect">
            <a:avLst>
              <a:gd name="adj" fmla="val 4500"/>
            </a:avLst>
          </a:prstGeom>
          <a:solidFill>
            <a:srgbClr val="FFFFFF"/>
          </a:solidFill>
          <a:ln w="8890">
            <a:solidFill>
              <a:srgbClr val="E3DA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Leerenergie kaart"/>
          <p:cNvSpPr/>
          <p:nvPr/>
        </p:nvSpPr>
        <p:spPr>
          <a:xfrm>
            <a:off x="6254496" y="2423160"/>
            <a:ext cx="5340096" cy="2441448"/>
          </a:xfrm>
          <a:prstGeom prst="roundRect">
            <a:avLst>
              <a:gd name="adj" fmla="val 4500"/>
            </a:avLst>
          </a:prstGeom>
          <a:solidFill>
            <a:srgbClr val="FFFFFF"/>
          </a:solidFill>
          <a:ln w="8890">
            <a:solidFill>
              <a:srgbClr val="E3DA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Motivatie accent"/>
          <p:cNvSpPr/>
          <p:nvPr/>
        </p:nvSpPr>
        <p:spPr>
          <a:xfrm>
            <a:off x="813816" y="2624328"/>
            <a:ext cx="59436" cy="301752"/>
          </a:xfrm>
          <a:prstGeom prst="rect">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Leerenergie accent"/>
          <p:cNvSpPr/>
          <p:nvPr/>
        </p:nvSpPr>
        <p:spPr>
          <a:xfrm>
            <a:off x="6473952" y="2624328"/>
            <a:ext cx="59436" cy="301752"/>
          </a:xfrm>
          <a:prstGeom prst="rect">
            <a:avLst/>
          </a:prstGeom>
          <a:solidFill>
            <a:srgbClr val="6F96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Motivatie kop"/>
          <p:cNvSpPr txBox="1"/>
          <p:nvPr/>
        </p:nvSpPr>
        <p:spPr>
          <a:xfrm>
            <a:off x="1005840" y="2596896"/>
            <a:ext cx="4572000" cy="338328"/>
          </a:xfrm>
          <a:prstGeom prst="rect">
            <a:avLst/>
          </a:prstGeom>
          <a:noFill/>
        </p:spPr>
        <p:txBody>
          <a:bodyPr wrap="square" lIns="0" tIns="0" rIns="0" bIns="0" anchor="t">
            <a:noAutofit/>
          </a:bodyPr>
          <a:lstStyle/>
          <a:p>
            <a:pPr algn="l">
              <a:lnSpc>
                <a:spcPct val="108000"/>
              </a:lnSpc>
              <a:spcBef>
                <a:spcPts val="0"/>
              </a:spcBef>
              <a:spcAft>
                <a:spcPts val="0"/>
              </a:spcAft>
            </a:pPr>
            <a:r>
              <a:rPr lang="nl-NL" sz="2100" b="1" dirty="0">
                <a:solidFill>
                  <a:srgbClr val="8B5C78"/>
                </a:solidFill>
                <a:latin typeface="Arial"/>
              </a:rPr>
              <a:t>MOTIVATIE</a:t>
            </a:r>
          </a:p>
        </p:txBody>
      </p:sp>
      <p:sp>
        <p:nvSpPr>
          <p:cNvPr id="14" name="Motivatie vraag"/>
          <p:cNvSpPr txBox="1"/>
          <p:nvPr/>
        </p:nvSpPr>
        <p:spPr>
          <a:xfrm>
            <a:off x="850392" y="3063239"/>
            <a:ext cx="4828032" cy="320040"/>
          </a:xfrm>
          <a:prstGeom prst="rect">
            <a:avLst/>
          </a:prstGeom>
          <a:noFill/>
        </p:spPr>
        <p:txBody>
          <a:bodyPr wrap="square" lIns="0" tIns="0" rIns="0" bIns="0" anchor="t">
            <a:noAutofit/>
          </a:bodyPr>
          <a:lstStyle/>
          <a:p>
            <a:pPr algn="l">
              <a:lnSpc>
                <a:spcPct val="108000"/>
              </a:lnSpc>
              <a:spcBef>
                <a:spcPts val="0"/>
              </a:spcBef>
              <a:spcAft>
                <a:spcPts val="0"/>
              </a:spcAft>
            </a:pPr>
            <a:r>
              <a:rPr lang="nl-NL" sz="1800" b="1" dirty="0">
                <a:solidFill>
                  <a:srgbClr val="0B2B46"/>
                </a:solidFill>
                <a:latin typeface="Arial"/>
              </a:rPr>
              <a:t>Wat beweegt haar om te leren?</a:t>
            </a:r>
          </a:p>
        </p:txBody>
      </p:sp>
      <p:sp>
        <p:nvSpPr>
          <p:cNvPr id="15" name="Motivatie studentuitspraak"/>
          <p:cNvSpPr txBox="1"/>
          <p:nvPr/>
        </p:nvSpPr>
        <p:spPr>
          <a:xfrm>
            <a:off x="850392" y="3575304"/>
            <a:ext cx="4809744" cy="786384"/>
          </a:xfrm>
          <a:prstGeom prst="rect">
            <a:avLst/>
          </a:prstGeom>
          <a:noFill/>
        </p:spPr>
        <p:txBody>
          <a:bodyPr wrap="square" lIns="0" tIns="0" rIns="0" bIns="0" anchor="t">
            <a:noAutofit/>
          </a:bodyPr>
          <a:lstStyle/>
          <a:p>
            <a:pPr algn="l">
              <a:lnSpc>
                <a:spcPct val="116000"/>
              </a:lnSpc>
              <a:spcBef>
                <a:spcPts val="0"/>
              </a:spcBef>
              <a:spcAft>
                <a:spcPts val="0"/>
              </a:spcAft>
            </a:pPr>
            <a:r>
              <a:rPr lang="nl-NL" sz="2250" b="0" dirty="0">
                <a:solidFill>
                  <a:srgbClr val="0B2B46"/>
                </a:solidFill>
                <a:latin typeface="Arial"/>
              </a:rPr>
              <a:t>“Ik wil dit leren,</a:t>
            </a:r>
          </a:p>
          <a:p>
            <a:pPr algn="l">
              <a:lnSpc>
                <a:spcPct val="116000"/>
              </a:lnSpc>
              <a:spcBef>
                <a:spcPts val="0"/>
              </a:spcBef>
              <a:spcAft>
                <a:spcPts val="0"/>
              </a:spcAft>
            </a:pPr>
            <a:r>
              <a:rPr lang="nl-NL" sz="2250" b="0" dirty="0">
                <a:solidFill>
                  <a:srgbClr val="0B2B46"/>
                </a:solidFill>
                <a:latin typeface="Arial"/>
              </a:rPr>
              <a:t>want ik heb het op mijn werk nodig.”</a:t>
            </a:r>
          </a:p>
        </p:txBody>
      </p:sp>
      <p:sp>
        <p:nvSpPr>
          <p:cNvPr id="16" name="Motivatie scheidslijn"/>
          <p:cNvSpPr/>
          <p:nvPr/>
        </p:nvSpPr>
        <p:spPr>
          <a:xfrm>
            <a:off x="850392" y="4389120"/>
            <a:ext cx="4828032" cy="7315"/>
          </a:xfrm>
          <a:prstGeom prst="rect">
            <a:avLst/>
          </a:prstGeom>
          <a:solidFill>
            <a:srgbClr val="E3DA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Motivatie duiding"/>
          <p:cNvSpPr txBox="1"/>
          <p:nvPr/>
        </p:nvSpPr>
        <p:spPr>
          <a:xfrm>
            <a:off x="850392" y="4462272"/>
            <a:ext cx="4828032" cy="274320"/>
          </a:xfrm>
          <a:prstGeom prst="rect">
            <a:avLst/>
          </a:prstGeom>
          <a:noFill/>
        </p:spPr>
        <p:txBody>
          <a:bodyPr wrap="square" lIns="0" tIns="0" rIns="0" bIns="0" anchor="t">
            <a:noAutofit/>
          </a:bodyPr>
          <a:lstStyle/>
          <a:p>
            <a:pPr algn="l">
              <a:lnSpc>
                <a:spcPct val="108000"/>
              </a:lnSpc>
              <a:spcBef>
                <a:spcPts val="0"/>
              </a:spcBef>
              <a:spcAft>
                <a:spcPts val="0"/>
              </a:spcAft>
            </a:pPr>
            <a:r>
              <a:rPr lang="nl-NL" sz="1610" b="1" dirty="0">
                <a:solidFill>
                  <a:srgbClr val="8B5C78"/>
                </a:solidFill>
                <a:latin typeface="Arial"/>
              </a:rPr>
              <a:t>De opdracht heeft voor haar waarde.</a:t>
            </a:r>
          </a:p>
        </p:txBody>
      </p:sp>
      <p:sp>
        <p:nvSpPr>
          <p:cNvPr id="18" name="Leerenergie kop"/>
          <p:cNvSpPr txBox="1"/>
          <p:nvPr/>
        </p:nvSpPr>
        <p:spPr>
          <a:xfrm>
            <a:off x="6665976" y="2596896"/>
            <a:ext cx="4572000" cy="338328"/>
          </a:xfrm>
          <a:prstGeom prst="rect">
            <a:avLst/>
          </a:prstGeom>
          <a:noFill/>
        </p:spPr>
        <p:txBody>
          <a:bodyPr wrap="square" lIns="0" tIns="0" rIns="0" bIns="0" anchor="t">
            <a:noAutofit/>
          </a:bodyPr>
          <a:lstStyle/>
          <a:p>
            <a:pPr algn="l">
              <a:lnSpc>
                <a:spcPct val="108000"/>
              </a:lnSpc>
              <a:spcBef>
                <a:spcPts val="0"/>
              </a:spcBef>
              <a:spcAft>
                <a:spcPts val="0"/>
              </a:spcAft>
            </a:pPr>
            <a:r>
              <a:rPr lang="nl-NL" sz="2100" b="1" dirty="0">
                <a:solidFill>
                  <a:srgbClr val="245B50"/>
                </a:solidFill>
                <a:latin typeface="Arial"/>
              </a:rPr>
              <a:t>LEERENERGIE</a:t>
            </a:r>
          </a:p>
        </p:txBody>
      </p:sp>
      <p:sp>
        <p:nvSpPr>
          <p:cNvPr id="19" name="Leerenergie vraag"/>
          <p:cNvSpPr txBox="1"/>
          <p:nvPr/>
        </p:nvSpPr>
        <p:spPr>
          <a:xfrm>
            <a:off x="6510528" y="3063239"/>
            <a:ext cx="4828032" cy="320040"/>
          </a:xfrm>
          <a:prstGeom prst="rect">
            <a:avLst/>
          </a:prstGeom>
          <a:noFill/>
        </p:spPr>
        <p:txBody>
          <a:bodyPr wrap="square" lIns="0" tIns="0" rIns="0" bIns="0" anchor="t">
            <a:noAutofit/>
          </a:bodyPr>
          <a:lstStyle/>
          <a:p>
            <a:pPr algn="l">
              <a:lnSpc>
                <a:spcPct val="108000"/>
              </a:lnSpc>
              <a:spcBef>
                <a:spcPts val="0"/>
              </a:spcBef>
              <a:spcAft>
                <a:spcPts val="0"/>
              </a:spcAft>
            </a:pPr>
            <a:r>
              <a:rPr lang="nl-NL" sz="1730" b="1" dirty="0">
                <a:solidFill>
                  <a:srgbClr val="0B2B46"/>
                </a:solidFill>
                <a:latin typeface="Arial"/>
              </a:rPr>
              <a:t>Wat ondersteunt of belemmert leren nú?</a:t>
            </a:r>
          </a:p>
        </p:txBody>
      </p:sp>
      <p:sp>
        <p:nvSpPr>
          <p:cNvPr id="20" name="Onderzoekende docentvraag"/>
          <p:cNvSpPr txBox="1"/>
          <p:nvPr/>
        </p:nvSpPr>
        <p:spPr>
          <a:xfrm>
            <a:off x="6510528" y="3429000"/>
            <a:ext cx="4828032" cy="246888"/>
          </a:xfrm>
          <a:prstGeom prst="rect">
            <a:avLst/>
          </a:prstGeom>
          <a:noFill/>
        </p:spPr>
        <p:txBody>
          <a:bodyPr wrap="square" lIns="0" tIns="0" rIns="0" bIns="0" anchor="t">
            <a:noAutofit/>
          </a:bodyPr>
          <a:lstStyle/>
          <a:p>
            <a:pPr algn="l">
              <a:lnSpc>
                <a:spcPct val="108000"/>
              </a:lnSpc>
              <a:spcBef>
                <a:spcPts val="0"/>
              </a:spcBef>
              <a:spcAft>
                <a:spcPts val="0"/>
              </a:spcAft>
            </a:pPr>
            <a:r>
              <a:rPr lang="nl-NL" sz="1480" b="0" dirty="0">
                <a:solidFill>
                  <a:srgbClr val="667079"/>
                </a:solidFill>
                <a:latin typeface="Arial"/>
              </a:rPr>
              <a:t>Je vraagt: “Wat maakt starten lastig?”</a:t>
            </a:r>
          </a:p>
        </p:txBody>
      </p:sp>
      <p:sp>
        <p:nvSpPr>
          <p:cNvPr id="21" name="Antwoord student"/>
          <p:cNvSpPr txBox="1"/>
          <p:nvPr/>
        </p:nvSpPr>
        <p:spPr>
          <a:xfrm>
            <a:off x="6510528" y="3840480"/>
            <a:ext cx="4809744" cy="594360"/>
          </a:xfrm>
          <a:prstGeom prst="rect">
            <a:avLst/>
          </a:prstGeom>
          <a:noFill/>
        </p:spPr>
        <p:txBody>
          <a:bodyPr wrap="square" lIns="0" tIns="0" rIns="0" bIns="0" anchor="t">
            <a:noAutofit/>
          </a:bodyPr>
          <a:lstStyle/>
          <a:p>
            <a:pPr algn="l">
              <a:lnSpc>
                <a:spcPct val="112000"/>
              </a:lnSpc>
              <a:spcBef>
                <a:spcPts val="0"/>
              </a:spcBef>
              <a:spcAft>
                <a:spcPts val="0"/>
              </a:spcAft>
            </a:pPr>
            <a:r>
              <a:rPr lang="nl-NL" sz="2180" b="0" dirty="0">
                <a:solidFill>
                  <a:srgbClr val="0B2B46"/>
                </a:solidFill>
                <a:latin typeface="Arial"/>
              </a:rPr>
              <a:t>“Ik weet niet hoe ik moet beginnen.”</a:t>
            </a:r>
          </a:p>
        </p:txBody>
      </p:sp>
      <p:sp>
        <p:nvSpPr>
          <p:cNvPr id="22" name="Leerenergie scheidslijn"/>
          <p:cNvSpPr/>
          <p:nvPr/>
        </p:nvSpPr>
        <p:spPr>
          <a:xfrm>
            <a:off x="6510528" y="4389120"/>
            <a:ext cx="4828032" cy="7315"/>
          </a:xfrm>
          <a:prstGeom prst="rect">
            <a:avLst/>
          </a:prstGeom>
          <a:solidFill>
            <a:srgbClr val="E3DA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Werkhypothese"/>
          <p:cNvSpPr txBox="1"/>
          <p:nvPr/>
        </p:nvSpPr>
        <p:spPr>
          <a:xfrm>
            <a:off x="6510528" y="4462272"/>
            <a:ext cx="4828032" cy="274320"/>
          </a:xfrm>
          <a:prstGeom prst="rect">
            <a:avLst/>
          </a:prstGeom>
          <a:noFill/>
        </p:spPr>
        <p:txBody>
          <a:bodyPr wrap="square" lIns="0" tIns="0" rIns="0" bIns="0" anchor="t">
            <a:noAutofit/>
          </a:bodyPr>
          <a:lstStyle/>
          <a:p>
            <a:pPr algn="l">
              <a:lnSpc>
                <a:spcPct val="108000"/>
              </a:lnSpc>
              <a:spcBef>
                <a:spcPts val="0"/>
              </a:spcBef>
              <a:spcAft>
                <a:spcPts val="0"/>
              </a:spcAft>
            </a:pPr>
            <a:r>
              <a:rPr lang="nl-NL" sz="1500" b="1" dirty="0">
                <a:solidFill>
                  <a:srgbClr val="245B50"/>
                </a:solidFill>
                <a:latin typeface="Arial"/>
              </a:rPr>
              <a:t>Eerste ingang: competentie — houvast bij starten.</a:t>
            </a:r>
          </a:p>
        </p:txBody>
      </p:sp>
      <p:sp>
        <p:nvSpPr>
          <p:cNvPr id="24" name="Probeer en kijk opnieuw"/>
          <p:cNvSpPr/>
          <p:nvPr/>
        </p:nvSpPr>
        <p:spPr>
          <a:xfrm>
            <a:off x="594360" y="5029200"/>
            <a:ext cx="11000232" cy="1005840"/>
          </a:xfrm>
          <a:prstGeom prst="roundRect">
            <a:avLst>
              <a:gd name="adj" fmla="val 7500"/>
            </a:avLst>
          </a:prstGeom>
          <a:solidFill>
            <a:srgbClr val="EBF1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robeer label"/>
          <p:cNvSpPr txBox="1"/>
          <p:nvPr/>
        </p:nvSpPr>
        <p:spPr>
          <a:xfrm>
            <a:off x="804672" y="5129784"/>
            <a:ext cx="6601968" cy="201168"/>
          </a:xfrm>
          <a:prstGeom prst="rect">
            <a:avLst/>
          </a:prstGeom>
          <a:noFill/>
        </p:spPr>
        <p:txBody>
          <a:bodyPr wrap="square" lIns="0" tIns="0" rIns="0" bIns="0" anchor="t">
            <a:noAutofit/>
          </a:bodyPr>
          <a:lstStyle/>
          <a:p>
            <a:pPr algn="l">
              <a:lnSpc>
                <a:spcPct val="108000"/>
              </a:lnSpc>
              <a:spcBef>
                <a:spcPts val="0"/>
              </a:spcBef>
              <a:spcAft>
                <a:spcPts val="0"/>
              </a:spcAft>
            </a:pPr>
            <a:r>
              <a:rPr lang="nl-NL" sz="1150" b="1" dirty="0">
                <a:solidFill>
                  <a:srgbClr val="245B50"/>
                </a:solidFill>
                <a:latin typeface="Arial"/>
              </a:rPr>
              <a:t>KLEINE INTERVENTIE</a:t>
            </a:r>
          </a:p>
        </p:txBody>
      </p:sp>
      <p:sp>
        <p:nvSpPr>
          <p:cNvPr id="26" name="Letterlijke interventie"/>
          <p:cNvSpPr txBox="1"/>
          <p:nvPr/>
        </p:nvSpPr>
        <p:spPr>
          <a:xfrm>
            <a:off x="804672" y="5358384"/>
            <a:ext cx="6592824" cy="548640"/>
          </a:xfrm>
          <a:prstGeom prst="rect">
            <a:avLst/>
          </a:prstGeom>
          <a:noFill/>
        </p:spPr>
        <p:txBody>
          <a:bodyPr wrap="square" lIns="0" tIns="0" rIns="0" bIns="0" anchor="t">
            <a:noAutofit/>
          </a:bodyPr>
          <a:lstStyle/>
          <a:p>
            <a:pPr algn="l">
              <a:lnSpc>
                <a:spcPct val="106000"/>
              </a:lnSpc>
              <a:spcBef>
                <a:spcPts val="0"/>
              </a:spcBef>
              <a:spcAft>
                <a:spcPts val="0"/>
              </a:spcAft>
            </a:pPr>
            <a:r>
              <a:rPr lang="nl-NL" sz="1830" b="0" dirty="0">
                <a:solidFill>
                  <a:srgbClr val="0B2B46"/>
                </a:solidFill>
                <a:latin typeface="Arial"/>
              </a:rPr>
              <a:t>Bekijk samen één voorbeeld. Vraag:</a:t>
            </a:r>
          </a:p>
          <a:p>
            <a:pPr algn="l">
              <a:lnSpc>
                <a:spcPct val="106000"/>
              </a:lnSpc>
              <a:spcBef>
                <a:spcPts val="0"/>
              </a:spcBef>
              <a:spcAft>
                <a:spcPts val="0"/>
              </a:spcAft>
            </a:pPr>
            <a:r>
              <a:rPr lang="nl-NL" sz="1830" b="0" dirty="0">
                <a:solidFill>
                  <a:srgbClr val="0B2B46"/>
                </a:solidFill>
                <a:latin typeface="Arial"/>
              </a:rPr>
              <a:t>“Welke eerste zin kun jij zelf schrijven?”</a:t>
            </a:r>
          </a:p>
        </p:txBody>
      </p:sp>
      <p:sp>
        <p:nvSpPr>
          <p:cNvPr id="27" name="Vervolg scheidslijn"/>
          <p:cNvSpPr/>
          <p:nvPr/>
        </p:nvSpPr>
        <p:spPr>
          <a:xfrm>
            <a:off x="7818120" y="5184648"/>
            <a:ext cx="8229" cy="676656"/>
          </a:xfrm>
          <a:prstGeom prst="rect">
            <a:avLst/>
          </a:prstGeom>
          <a:solidFill>
            <a:srgbClr val="6F96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Kijk opnieuw label"/>
          <p:cNvSpPr txBox="1"/>
          <p:nvPr/>
        </p:nvSpPr>
        <p:spPr>
          <a:xfrm>
            <a:off x="8046720" y="5129784"/>
            <a:ext cx="3328416" cy="201168"/>
          </a:xfrm>
          <a:prstGeom prst="rect">
            <a:avLst/>
          </a:prstGeom>
          <a:noFill/>
        </p:spPr>
        <p:txBody>
          <a:bodyPr wrap="square" lIns="0" tIns="0" rIns="0" bIns="0" anchor="t">
            <a:noAutofit/>
          </a:bodyPr>
          <a:lstStyle/>
          <a:p>
            <a:pPr algn="l">
              <a:lnSpc>
                <a:spcPct val="108000"/>
              </a:lnSpc>
              <a:spcBef>
                <a:spcPts val="0"/>
              </a:spcBef>
              <a:spcAft>
                <a:spcPts val="0"/>
              </a:spcAft>
            </a:pPr>
            <a:r>
              <a:rPr lang="nl-NL" sz="1150" b="1" dirty="0">
                <a:solidFill>
                  <a:srgbClr val="245B50"/>
                </a:solidFill>
                <a:latin typeface="Arial"/>
              </a:rPr>
              <a:t>KIJK OPNIEUW</a:t>
            </a:r>
          </a:p>
        </p:txBody>
      </p:sp>
      <p:sp>
        <p:nvSpPr>
          <p:cNvPr id="29" name="Observeer na interventie"/>
          <p:cNvSpPr txBox="1"/>
          <p:nvPr/>
        </p:nvSpPr>
        <p:spPr>
          <a:xfrm>
            <a:off x="8046720" y="5358384"/>
            <a:ext cx="3291840" cy="548640"/>
          </a:xfrm>
          <a:prstGeom prst="rect">
            <a:avLst/>
          </a:prstGeom>
          <a:noFill/>
        </p:spPr>
        <p:txBody>
          <a:bodyPr wrap="square" lIns="0" tIns="0" rIns="0" bIns="0" anchor="t">
            <a:noAutofit/>
          </a:bodyPr>
          <a:lstStyle/>
          <a:p>
            <a:pPr algn="l">
              <a:lnSpc>
                <a:spcPct val="106000"/>
              </a:lnSpc>
              <a:spcBef>
                <a:spcPts val="0"/>
              </a:spcBef>
              <a:spcAft>
                <a:spcPts val="0"/>
              </a:spcAft>
            </a:pPr>
            <a:r>
              <a:rPr lang="nl-NL" sz="1830" b="0" dirty="0">
                <a:solidFill>
                  <a:srgbClr val="0B2B46"/>
                </a:solidFill>
                <a:latin typeface="Arial"/>
              </a:rPr>
              <a:t>Begint Noor en probeert</a:t>
            </a:r>
          </a:p>
          <a:p>
            <a:pPr algn="l">
              <a:lnSpc>
                <a:spcPct val="106000"/>
              </a:lnSpc>
              <a:spcBef>
                <a:spcPts val="0"/>
              </a:spcBef>
              <a:spcAft>
                <a:spcPts val="0"/>
              </a:spcAft>
            </a:pPr>
            <a:r>
              <a:rPr lang="nl-NL" sz="1830" b="0" dirty="0">
                <a:solidFill>
                  <a:srgbClr val="0B2B46"/>
                </a:solidFill>
                <a:latin typeface="Arial"/>
              </a:rPr>
              <a:t>ze daarna zelf verder?</a:t>
            </a:r>
          </a:p>
        </p:txBody>
      </p:sp>
      <p:sp>
        <p:nvSpPr>
          <p:cNvPr id="30" name="Kernboodschap"/>
          <p:cNvSpPr txBox="1"/>
          <p:nvPr/>
        </p:nvSpPr>
        <p:spPr>
          <a:xfrm>
            <a:off x="621792" y="6163056"/>
            <a:ext cx="10936224" cy="329184"/>
          </a:xfrm>
          <a:prstGeom prst="rect">
            <a:avLst/>
          </a:prstGeom>
          <a:noFill/>
        </p:spPr>
        <p:txBody>
          <a:bodyPr wrap="square" lIns="0" tIns="0" rIns="0" bIns="0" anchor="t">
            <a:noAutofit/>
          </a:bodyPr>
          <a:lstStyle/>
          <a:p>
            <a:pPr algn="l">
              <a:lnSpc>
                <a:spcPct val="108000"/>
              </a:lnSpc>
              <a:spcBef>
                <a:spcPts val="0"/>
              </a:spcBef>
              <a:spcAft>
                <a:spcPts val="0"/>
              </a:spcAft>
            </a:pPr>
            <a:r>
              <a:rPr lang="nl-NL" sz="1939" b="1" dirty="0">
                <a:solidFill>
                  <a:srgbClr val="0B2B46"/>
                </a:solidFill>
                <a:latin typeface="Arial"/>
              </a:rPr>
              <a:t>Niet beginnen is niet automatisch niet willen.</a:t>
            </a:r>
          </a:p>
        </p:txBody>
      </p:sp>
      <p:sp>
        <p:nvSpPr>
          <p:cNvPr id="31" name="Voettekst"/>
          <p:cNvSpPr txBox="1"/>
          <p:nvPr/>
        </p:nvSpPr>
        <p:spPr>
          <a:xfrm>
            <a:off x="411480" y="6537960"/>
            <a:ext cx="7315200" cy="164592"/>
          </a:xfrm>
          <a:prstGeom prst="rect">
            <a:avLst/>
          </a:prstGeom>
          <a:noFill/>
        </p:spPr>
        <p:txBody>
          <a:bodyPr wrap="square" lIns="0" tIns="0" rIns="0" bIns="0" anchor="t">
            <a:noAutofit/>
          </a:bodyPr>
          <a:lstStyle/>
          <a:p>
            <a:pPr algn="l">
              <a:lnSpc>
                <a:spcPct val="108000"/>
              </a:lnSpc>
              <a:spcBef>
                <a:spcPts val="0"/>
              </a:spcBef>
              <a:spcAft>
                <a:spcPts val="0"/>
              </a:spcAft>
            </a:pPr>
            <a:r>
              <a:rPr lang="nl-NL" sz="750" b="0" dirty="0">
                <a:solidFill>
                  <a:srgbClr val="667079"/>
                </a:solidFill>
                <a:latin typeface="Arial"/>
              </a:rPr>
              <a:t>Workshop Leerenergie | Studio Umoya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181"/>
        <p:cNvGrpSpPr/>
        <p:nvPr/>
      </p:nvGrpSpPr>
      <p:grpSpPr>
        <a:xfrm>
          <a:off x="0" y="0"/>
          <a:ext cx="0" cy="0"/>
          <a:chOff x="0" y="0"/>
          <a:chExt cx="0" cy="0"/>
        </a:xfrm>
      </p:grpSpPr>
      <p:sp>
        <p:nvSpPr>
          <p:cNvPr id="182" name="Google Shape;182;p5"/>
          <p:cNvSpPr/>
          <p:nvPr/>
        </p:nvSpPr>
        <p:spPr>
          <a:xfrm>
            <a:off x="502920" y="347472"/>
            <a:ext cx="704088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2B46"/>
              </a:buClr>
              <a:buSzPts val="2900"/>
              <a:buFont typeface="Georgia"/>
              <a:buNone/>
            </a:pPr>
            <a:r>
              <a:rPr lang="nl-NL" sz="2900" b="1" i="0" u="none" strike="noStrike" cap="none">
                <a:solidFill>
                  <a:srgbClr val="0B2B46"/>
                </a:solidFill>
                <a:latin typeface="Georgia"/>
                <a:ea typeface="Georgia"/>
                <a:cs typeface="Georgia"/>
                <a:sym typeface="Georgia"/>
              </a:rPr>
              <a:t>Leerenergie is geen eigenschap</a:t>
            </a:r>
            <a:endParaRPr sz="2900" b="0" i="0" u="none" strike="noStrike" cap="none">
              <a:solidFill>
                <a:schemeClr val="dk1"/>
              </a:solidFill>
              <a:latin typeface="Arial"/>
              <a:ea typeface="Arial"/>
              <a:cs typeface="Arial"/>
              <a:sym typeface="Arial"/>
            </a:endParaRPr>
          </a:p>
        </p:txBody>
      </p:sp>
      <p:sp>
        <p:nvSpPr>
          <p:cNvPr id="183" name="Google Shape;183;p5"/>
          <p:cNvSpPr/>
          <p:nvPr/>
        </p:nvSpPr>
        <p:spPr>
          <a:xfrm>
            <a:off x="530352" y="822960"/>
            <a:ext cx="749808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5C78"/>
              </a:buClr>
              <a:buSzPts val="1250"/>
              <a:buFont typeface="Arial"/>
              <a:buNone/>
            </a:pPr>
            <a:r>
              <a:rPr lang="nl-NL" sz="1250" b="1" i="0" u="none" strike="noStrike" cap="none">
                <a:solidFill>
                  <a:srgbClr val="8B5C78"/>
                </a:solidFill>
                <a:latin typeface="Arial"/>
                <a:ea typeface="Arial"/>
                <a:cs typeface="Arial"/>
                <a:sym typeface="Arial"/>
              </a:rPr>
              <a:t>het ontstaat in de wisselwerking tussen student, taak, docent en context</a:t>
            </a:r>
            <a:endParaRPr sz="1250" b="0" i="0" u="none" strike="noStrike" cap="none">
              <a:solidFill>
                <a:schemeClr val="dk1"/>
              </a:solidFill>
              <a:latin typeface="Arial"/>
              <a:ea typeface="Arial"/>
              <a:cs typeface="Arial"/>
              <a:sym typeface="Arial"/>
            </a:endParaRPr>
          </a:p>
        </p:txBody>
      </p:sp>
      <p:cxnSp>
        <p:nvCxnSpPr>
          <p:cNvPr id="184" name="Google Shape;184;p5"/>
          <p:cNvCxnSpPr/>
          <p:nvPr/>
        </p:nvCxnSpPr>
        <p:spPr>
          <a:xfrm>
            <a:off x="530352" y="1069848"/>
            <a:ext cx="1234440" cy="0"/>
          </a:xfrm>
          <a:prstGeom prst="straightConnector1">
            <a:avLst/>
          </a:prstGeom>
          <a:noFill/>
          <a:ln w="25400" cap="flat" cmpd="sng">
            <a:solidFill>
              <a:srgbClr val="8B5C78"/>
            </a:solidFill>
            <a:prstDash val="solid"/>
            <a:round/>
            <a:headEnd type="none" w="sm" len="sm"/>
            <a:tailEnd type="none" w="sm" len="sm"/>
          </a:ln>
        </p:spPr>
      </p:cxnSp>
      <p:cxnSp>
        <p:nvCxnSpPr>
          <p:cNvPr id="185" name="Google Shape;185;p5"/>
          <p:cNvCxnSpPr/>
          <p:nvPr/>
        </p:nvCxnSpPr>
        <p:spPr>
          <a:xfrm>
            <a:off x="1764792" y="1069848"/>
            <a:ext cx="685800" cy="0"/>
          </a:xfrm>
          <a:prstGeom prst="straightConnector1">
            <a:avLst/>
          </a:prstGeom>
          <a:noFill/>
          <a:ln w="25400" cap="flat" cmpd="sng">
            <a:solidFill>
              <a:srgbClr val="6F9671"/>
            </a:solidFill>
            <a:prstDash val="solid"/>
            <a:round/>
            <a:headEnd type="none" w="sm" len="sm"/>
            <a:tailEnd type="none" w="sm" len="sm"/>
          </a:ln>
        </p:spPr>
      </p:cxnSp>
      <p:sp>
        <p:nvSpPr>
          <p:cNvPr id="186" name="Google Shape;186;p5"/>
          <p:cNvSpPr/>
          <p:nvPr/>
        </p:nvSpPr>
        <p:spPr>
          <a:xfrm>
            <a:off x="640080" y="1417320"/>
            <a:ext cx="5349240" cy="1965960"/>
          </a:xfrm>
          <a:prstGeom prst="roundRect">
            <a:avLst>
              <a:gd name="adj" fmla="val 6977"/>
            </a:avLst>
          </a:prstGeom>
          <a:solidFill>
            <a:srgbClr val="FFFFFF"/>
          </a:solidFill>
          <a:ln w="10150" cap="flat" cmpd="sng">
            <a:solidFill>
              <a:srgbClr val="DCCF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914400" y="1719072"/>
            <a:ext cx="4754880" cy="365760"/>
          </a:xfrm>
          <a:prstGeom prst="rect">
            <a:avLst/>
          </a:prstGeom>
          <a:noFill/>
          <a:ln>
            <a:noFill/>
          </a:ln>
        </p:spPr>
        <p:txBody>
          <a:bodyPr spcFirstLastPara="1" wrap="square" lIns="625" tIns="625" rIns="625" bIns="625" anchor="t" anchorCtr="0">
            <a:normAutofit fontScale="92500" lnSpcReduction="20000"/>
          </a:bodyPr>
          <a:lstStyle/>
          <a:p>
            <a:pPr marL="0" marR="0" lvl="0" indent="0" algn="l" rtl="0">
              <a:spcBef>
                <a:spcPts val="0"/>
              </a:spcBef>
              <a:spcAft>
                <a:spcPts val="0"/>
              </a:spcAft>
              <a:buClr>
                <a:srgbClr val="0B2B46"/>
              </a:buClr>
              <a:buSzPts val="3000"/>
              <a:buFont typeface="Georgia"/>
              <a:buNone/>
            </a:pPr>
            <a:r>
              <a:rPr lang="nl-NL" sz="3000" b="1" i="0" u="none" strike="noStrike" cap="none">
                <a:solidFill>
                  <a:srgbClr val="0B2B46"/>
                </a:solidFill>
                <a:latin typeface="Georgia"/>
                <a:ea typeface="Georgia"/>
                <a:cs typeface="Georgia"/>
                <a:sym typeface="Georgia"/>
              </a:rPr>
              <a:t>Leerenergie</a:t>
            </a:r>
            <a:endParaRPr sz="3000" b="0" i="0" u="none" strike="noStrike" cap="none">
              <a:solidFill>
                <a:schemeClr val="dk1"/>
              </a:solidFill>
              <a:latin typeface="Arial"/>
              <a:ea typeface="Arial"/>
              <a:cs typeface="Arial"/>
              <a:sym typeface="Arial"/>
            </a:endParaRPr>
          </a:p>
        </p:txBody>
      </p:sp>
      <p:sp>
        <p:nvSpPr>
          <p:cNvPr id="188" name="Google Shape;188;p5"/>
          <p:cNvSpPr/>
          <p:nvPr/>
        </p:nvSpPr>
        <p:spPr>
          <a:xfrm>
            <a:off x="932688" y="2231136"/>
            <a:ext cx="4572000" cy="530352"/>
          </a:xfrm>
          <a:prstGeom prst="rect">
            <a:avLst/>
          </a:prstGeom>
          <a:noFill/>
          <a:ln>
            <a:noFill/>
          </a:ln>
        </p:spPr>
        <p:txBody>
          <a:bodyPr spcFirstLastPara="1" wrap="square" lIns="625" tIns="625" rIns="625" bIns="625" anchor="t" anchorCtr="0">
            <a:normAutofit fontScale="92500" lnSpcReduction="10000"/>
          </a:bodyPr>
          <a:lstStyle/>
          <a:p>
            <a:pPr marL="0" marR="0" lvl="0" indent="0" algn="l" rtl="0">
              <a:spcBef>
                <a:spcPts val="0"/>
              </a:spcBef>
              <a:spcAft>
                <a:spcPts val="0"/>
              </a:spcAft>
              <a:buClr>
                <a:srgbClr val="0B2B46"/>
              </a:buClr>
              <a:buSzPts val="2000"/>
              <a:buFont typeface="Arial"/>
              <a:buNone/>
            </a:pPr>
            <a:r>
              <a:rPr lang="nl-NL" sz="2000" b="1" i="0" u="none" strike="noStrike" cap="none">
                <a:solidFill>
                  <a:srgbClr val="0B2B46"/>
                </a:solidFill>
                <a:latin typeface="Arial"/>
                <a:ea typeface="Arial"/>
                <a:cs typeface="Arial"/>
                <a:sym typeface="Arial"/>
              </a:rPr>
              <a:t>is wat een student nodig heeft om te kunnen leren, meedoen en groeien.</a:t>
            </a:r>
            <a:endParaRPr sz="2000" b="0" i="0" u="none" strike="noStrike" cap="none">
              <a:solidFill>
                <a:schemeClr val="dk1"/>
              </a:solidFill>
              <a:latin typeface="Arial"/>
              <a:ea typeface="Arial"/>
              <a:cs typeface="Arial"/>
              <a:sym typeface="Arial"/>
            </a:endParaRPr>
          </a:p>
        </p:txBody>
      </p:sp>
      <p:sp>
        <p:nvSpPr>
          <p:cNvPr id="189" name="Google Shape;189;p5"/>
          <p:cNvSpPr/>
          <p:nvPr/>
        </p:nvSpPr>
        <p:spPr>
          <a:xfrm>
            <a:off x="6400800" y="1417320"/>
            <a:ext cx="4800600" cy="987552"/>
          </a:xfrm>
          <a:prstGeom prst="roundRect">
            <a:avLst>
              <a:gd name="adj" fmla="val 13889"/>
            </a:avLst>
          </a:prstGeom>
          <a:solidFill>
            <a:srgbClr val="F2E9EF"/>
          </a:solidFill>
          <a:ln w="10150" cap="flat" cmpd="sng">
            <a:solidFill>
              <a:srgbClr val="E8D7E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6629400" y="1600200"/>
            <a:ext cx="4343400" cy="201168"/>
          </a:xfrm>
          <a:prstGeom prst="rect">
            <a:avLst/>
          </a:prstGeom>
          <a:noFill/>
          <a:ln>
            <a:noFill/>
          </a:ln>
        </p:spPr>
        <p:txBody>
          <a:bodyPr spcFirstLastPara="1" wrap="square" lIns="625" tIns="625" rIns="625" bIns="625" anchor="t" anchorCtr="0">
            <a:normAutofit lnSpcReduction="10000"/>
          </a:bodyPr>
          <a:lstStyle/>
          <a:p>
            <a:pPr marL="0" marR="0" lvl="0" indent="0" algn="l" rtl="0">
              <a:spcBef>
                <a:spcPts val="0"/>
              </a:spcBef>
              <a:spcAft>
                <a:spcPts val="0"/>
              </a:spcAft>
              <a:buClr>
                <a:srgbClr val="8B5C78"/>
              </a:buClr>
              <a:buSzPts val="1400"/>
              <a:buFont typeface="Arial"/>
              <a:buNone/>
            </a:pPr>
            <a:r>
              <a:rPr lang="nl-NL" sz="1400" b="1" i="0" u="none" strike="noStrike" cap="none">
                <a:solidFill>
                  <a:srgbClr val="8B5C78"/>
                </a:solidFill>
                <a:latin typeface="Arial"/>
                <a:ea typeface="Arial"/>
                <a:cs typeface="Arial"/>
                <a:sym typeface="Arial"/>
              </a:rPr>
              <a:t>Niet meteen invullen:</a:t>
            </a:r>
            <a:endParaRPr sz="1400" b="0" i="0" u="none" strike="noStrike" cap="none">
              <a:solidFill>
                <a:schemeClr val="dk1"/>
              </a:solidFill>
              <a:latin typeface="Arial"/>
              <a:ea typeface="Arial"/>
              <a:cs typeface="Arial"/>
              <a:sym typeface="Arial"/>
            </a:endParaRPr>
          </a:p>
        </p:txBody>
      </p:sp>
      <p:sp>
        <p:nvSpPr>
          <p:cNvPr id="191" name="Google Shape;191;p5"/>
          <p:cNvSpPr/>
          <p:nvPr/>
        </p:nvSpPr>
        <p:spPr>
          <a:xfrm>
            <a:off x="6629400" y="1901952"/>
            <a:ext cx="4343400" cy="256032"/>
          </a:xfrm>
          <a:prstGeom prst="rect">
            <a:avLst/>
          </a:prstGeom>
          <a:noFill/>
          <a:ln>
            <a:noFill/>
          </a:ln>
        </p:spPr>
        <p:txBody>
          <a:bodyPr spcFirstLastPara="1" wrap="square" lIns="625" tIns="625" rIns="625" bIns="625" anchor="t" anchorCtr="0">
            <a:normAutofit fontScale="92500" lnSpcReduction="10000"/>
          </a:bodyPr>
          <a:lstStyle/>
          <a:p>
            <a:pPr marL="0" marR="0" lvl="0" indent="0" algn="l" rtl="0">
              <a:spcBef>
                <a:spcPts val="0"/>
              </a:spcBef>
              <a:spcAft>
                <a:spcPts val="0"/>
              </a:spcAft>
              <a:buClr>
                <a:srgbClr val="0B2B46"/>
              </a:buClr>
              <a:buSzPts val="1900"/>
              <a:buFont typeface="Arial"/>
              <a:buNone/>
            </a:pPr>
            <a:r>
              <a:rPr lang="nl-NL" sz="1900" b="1" i="0" u="none" strike="noStrike" cap="none">
                <a:solidFill>
                  <a:srgbClr val="0B2B46"/>
                </a:solidFill>
                <a:latin typeface="Arial"/>
                <a:ea typeface="Arial"/>
                <a:cs typeface="Arial"/>
                <a:sym typeface="Arial"/>
              </a:rPr>
              <a:t>“Deze student is ongemotiveerd.”</a:t>
            </a:r>
            <a:endParaRPr sz="1900" b="0" i="0" u="none" strike="noStrike" cap="none">
              <a:solidFill>
                <a:schemeClr val="dk1"/>
              </a:solidFill>
              <a:latin typeface="Arial"/>
              <a:ea typeface="Arial"/>
              <a:cs typeface="Arial"/>
              <a:sym typeface="Arial"/>
            </a:endParaRPr>
          </a:p>
        </p:txBody>
      </p:sp>
      <p:sp>
        <p:nvSpPr>
          <p:cNvPr id="192" name="Google Shape;192;p5"/>
          <p:cNvSpPr/>
          <p:nvPr/>
        </p:nvSpPr>
        <p:spPr>
          <a:xfrm>
            <a:off x="6400800" y="2697480"/>
            <a:ext cx="4800600" cy="987552"/>
          </a:xfrm>
          <a:prstGeom prst="roundRect">
            <a:avLst>
              <a:gd name="adj" fmla="val 13889"/>
            </a:avLst>
          </a:prstGeom>
          <a:solidFill>
            <a:srgbClr val="EBF1E7"/>
          </a:solidFill>
          <a:ln w="10150" cap="flat" cmpd="sng">
            <a:solidFill>
              <a:srgbClr val="DCE8D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5"/>
          <p:cNvSpPr/>
          <p:nvPr/>
        </p:nvSpPr>
        <p:spPr>
          <a:xfrm>
            <a:off x="6629400" y="2880360"/>
            <a:ext cx="4343400" cy="201168"/>
          </a:xfrm>
          <a:prstGeom prst="rect">
            <a:avLst/>
          </a:prstGeom>
          <a:noFill/>
          <a:ln>
            <a:noFill/>
          </a:ln>
        </p:spPr>
        <p:txBody>
          <a:bodyPr spcFirstLastPara="1" wrap="square" lIns="625" tIns="625" rIns="625" bIns="625" anchor="t" anchorCtr="0">
            <a:normAutofit lnSpcReduction="10000"/>
          </a:bodyPr>
          <a:lstStyle/>
          <a:p>
            <a:pPr marL="0" marR="0" lvl="0" indent="0" algn="l" rtl="0">
              <a:spcBef>
                <a:spcPts val="0"/>
              </a:spcBef>
              <a:spcAft>
                <a:spcPts val="0"/>
              </a:spcAft>
              <a:buClr>
                <a:srgbClr val="6F9671"/>
              </a:buClr>
              <a:buSzPts val="1400"/>
              <a:buFont typeface="Arial"/>
              <a:buNone/>
            </a:pPr>
            <a:r>
              <a:rPr lang="nl-NL" sz="1400" b="1" i="0" u="none" strike="noStrike" cap="none">
                <a:solidFill>
                  <a:srgbClr val="6F9671"/>
                </a:solidFill>
                <a:latin typeface="Arial"/>
                <a:ea typeface="Arial"/>
                <a:cs typeface="Arial"/>
                <a:sym typeface="Arial"/>
              </a:rPr>
              <a:t>Wel onderzoeken:</a:t>
            </a:r>
            <a:endParaRPr sz="1400" b="0" i="0" u="none" strike="noStrike" cap="none">
              <a:solidFill>
                <a:schemeClr val="dk1"/>
              </a:solidFill>
              <a:latin typeface="Arial"/>
              <a:ea typeface="Arial"/>
              <a:cs typeface="Arial"/>
              <a:sym typeface="Arial"/>
            </a:endParaRPr>
          </a:p>
        </p:txBody>
      </p:sp>
      <p:sp>
        <p:nvSpPr>
          <p:cNvPr id="194" name="Google Shape;194;p5"/>
          <p:cNvSpPr/>
          <p:nvPr/>
        </p:nvSpPr>
        <p:spPr>
          <a:xfrm>
            <a:off x="6629400" y="3182112"/>
            <a:ext cx="4343400" cy="256032"/>
          </a:xfrm>
          <a:prstGeom prst="rect">
            <a:avLst/>
          </a:prstGeom>
          <a:noFill/>
          <a:ln>
            <a:noFill/>
          </a:ln>
        </p:spPr>
        <p:txBody>
          <a:bodyPr spcFirstLastPara="1" wrap="square" lIns="625" tIns="625" rIns="625" bIns="625" anchor="t" anchorCtr="0">
            <a:normAutofit fontScale="92500" lnSpcReduction="10000"/>
          </a:bodyPr>
          <a:lstStyle/>
          <a:p>
            <a:pPr marL="0" marR="0" lvl="0" indent="0" algn="l" rtl="0">
              <a:spcBef>
                <a:spcPts val="0"/>
              </a:spcBef>
              <a:spcAft>
                <a:spcPts val="0"/>
              </a:spcAft>
              <a:buClr>
                <a:srgbClr val="0B2B46"/>
              </a:buClr>
              <a:buSzPts val="1900"/>
              <a:buFont typeface="Arial"/>
              <a:buNone/>
            </a:pPr>
            <a:r>
              <a:rPr lang="nl-NL" sz="1900" b="1" i="0" u="none" strike="noStrike" cap="none">
                <a:solidFill>
                  <a:srgbClr val="0B2B46"/>
                </a:solidFill>
                <a:latin typeface="Arial"/>
                <a:ea typeface="Arial"/>
                <a:cs typeface="Arial"/>
                <a:sym typeface="Arial"/>
              </a:rPr>
              <a:t>“Wat maakt starten hier lastig?”</a:t>
            </a:r>
            <a:endParaRPr sz="1900" b="0" i="0" u="none" strike="noStrike" cap="none">
              <a:solidFill>
                <a:schemeClr val="dk1"/>
              </a:solidFill>
              <a:latin typeface="Arial"/>
              <a:ea typeface="Arial"/>
              <a:cs typeface="Arial"/>
              <a:sym typeface="Arial"/>
            </a:endParaRPr>
          </a:p>
        </p:txBody>
      </p:sp>
      <p:sp>
        <p:nvSpPr>
          <p:cNvPr id="195" name="Google Shape;195;p5"/>
          <p:cNvSpPr/>
          <p:nvPr/>
        </p:nvSpPr>
        <p:spPr>
          <a:xfrm>
            <a:off x="640080" y="3977640"/>
            <a:ext cx="10561320" cy="1078992"/>
          </a:xfrm>
          <a:prstGeom prst="roundRect">
            <a:avLst>
              <a:gd name="adj" fmla="val 12712"/>
            </a:avLst>
          </a:prstGeom>
          <a:solidFill>
            <a:srgbClr val="FFFFFF"/>
          </a:solidFill>
          <a:ln w="10150" cap="flat" cmpd="sng">
            <a:solidFill>
              <a:srgbClr val="DCCF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5"/>
          <p:cNvSpPr/>
          <p:nvPr/>
        </p:nvSpPr>
        <p:spPr>
          <a:xfrm>
            <a:off x="914400" y="4187952"/>
            <a:ext cx="3200400" cy="228600"/>
          </a:xfrm>
          <a:prstGeom prst="rect">
            <a:avLst/>
          </a:prstGeom>
          <a:noFill/>
          <a:ln>
            <a:noFill/>
          </a:ln>
        </p:spPr>
        <p:txBody>
          <a:bodyPr spcFirstLastPara="1" wrap="square" lIns="625" tIns="625" rIns="625" bIns="625" anchor="t" anchorCtr="0">
            <a:normAutofit lnSpcReduction="10000"/>
          </a:bodyPr>
          <a:lstStyle/>
          <a:p>
            <a:pPr marL="0" marR="0" lvl="0" indent="0" algn="l" rtl="0">
              <a:spcBef>
                <a:spcPts val="0"/>
              </a:spcBef>
              <a:spcAft>
                <a:spcPts val="0"/>
              </a:spcAft>
              <a:buClr>
                <a:srgbClr val="8B5C78"/>
              </a:buClr>
              <a:buSzPts val="1500"/>
              <a:buFont typeface="Arial"/>
              <a:buNone/>
            </a:pPr>
            <a:r>
              <a:rPr lang="nl-NL" sz="1500" b="1" i="0" u="none" strike="noStrike" cap="none">
                <a:solidFill>
                  <a:srgbClr val="8B5C78"/>
                </a:solidFill>
                <a:latin typeface="Arial"/>
                <a:ea typeface="Arial"/>
                <a:cs typeface="Arial"/>
                <a:sym typeface="Arial"/>
              </a:rPr>
              <a:t>De beweging van vandaag</a:t>
            </a:r>
            <a:endParaRPr sz="1500" b="0" i="0" u="none" strike="noStrike" cap="none">
              <a:solidFill>
                <a:schemeClr val="dk1"/>
              </a:solidFill>
              <a:latin typeface="Arial"/>
              <a:ea typeface="Arial"/>
              <a:cs typeface="Arial"/>
              <a:sym typeface="Arial"/>
            </a:endParaRPr>
          </a:p>
        </p:txBody>
      </p:sp>
      <p:sp>
        <p:nvSpPr>
          <p:cNvPr id="197" name="Google Shape;197;p5"/>
          <p:cNvSpPr/>
          <p:nvPr/>
        </p:nvSpPr>
        <p:spPr>
          <a:xfrm>
            <a:off x="914400" y="4553712"/>
            <a:ext cx="9875520" cy="256032"/>
          </a:xfrm>
          <a:prstGeom prst="rect">
            <a:avLst/>
          </a:prstGeom>
          <a:noFill/>
          <a:ln>
            <a:noFill/>
          </a:ln>
        </p:spPr>
        <p:txBody>
          <a:bodyPr spcFirstLastPara="1" wrap="square" lIns="625" tIns="625" rIns="625" bIns="625" anchor="t" anchorCtr="0">
            <a:normAutofit fontScale="92500" lnSpcReduction="20000"/>
          </a:bodyPr>
          <a:lstStyle/>
          <a:p>
            <a:pPr marL="0" marR="0" lvl="0" indent="0" algn="ctr" rtl="0">
              <a:spcBef>
                <a:spcPts val="0"/>
              </a:spcBef>
              <a:spcAft>
                <a:spcPts val="0"/>
              </a:spcAft>
              <a:buClr>
                <a:srgbClr val="0B2B46"/>
              </a:buClr>
              <a:buSzPts val="2200"/>
              <a:buFont typeface="Arial"/>
              <a:buNone/>
            </a:pPr>
            <a:r>
              <a:rPr lang="nl-NL" sz="2200" b="1" i="0" u="none" strike="noStrike" cap="none">
                <a:solidFill>
                  <a:srgbClr val="0B2B46"/>
                </a:solidFill>
                <a:latin typeface="Arial"/>
                <a:ea typeface="Arial"/>
                <a:cs typeface="Arial"/>
                <a:sym typeface="Arial"/>
              </a:rPr>
              <a:t>KIJK  →  VERMOED  →  VRAAG  →  PROBEER  →  KIJK OPNIEUW</a:t>
            </a:r>
            <a:endParaRPr sz="2200" b="0" i="0" u="none" strike="noStrike" cap="none">
              <a:solidFill>
                <a:schemeClr val="dk1"/>
              </a:solidFill>
              <a:latin typeface="Arial"/>
              <a:ea typeface="Arial"/>
              <a:cs typeface="Arial"/>
              <a:sym typeface="Arial"/>
            </a:endParaRPr>
          </a:p>
        </p:txBody>
      </p:sp>
      <p:sp>
        <p:nvSpPr>
          <p:cNvPr id="198" name="Google Shape;198;p5"/>
          <p:cNvSpPr/>
          <p:nvPr/>
        </p:nvSpPr>
        <p:spPr>
          <a:xfrm>
            <a:off x="914400" y="5440680"/>
            <a:ext cx="10149840" cy="228600"/>
          </a:xfrm>
          <a:prstGeom prst="rect">
            <a:avLst/>
          </a:prstGeom>
          <a:noFill/>
          <a:ln>
            <a:noFill/>
          </a:ln>
        </p:spPr>
        <p:txBody>
          <a:bodyPr spcFirstLastPara="1" wrap="square" lIns="625" tIns="625" rIns="625" bIns="625" anchor="t" anchorCtr="0">
            <a:normAutofit lnSpcReduction="10000"/>
          </a:bodyPr>
          <a:lstStyle/>
          <a:p>
            <a:pPr marL="0" marR="0" lvl="0" indent="0" algn="ctr" rtl="0">
              <a:spcBef>
                <a:spcPts val="0"/>
              </a:spcBef>
              <a:spcAft>
                <a:spcPts val="0"/>
              </a:spcAft>
              <a:buClr>
                <a:srgbClr val="6F9671"/>
              </a:buClr>
              <a:buSzPts val="1600"/>
              <a:buFont typeface="Arial"/>
              <a:buNone/>
            </a:pPr>
            <a:r>
              <a:rPr lang="nl-NL" sz="1600" b="1" i="0" u="none" strike="noStrike" cap="none">
                <a:solidFill>
                  <a:srgbClr val="6F9671"/>
                </a:solidFill>
                <a:latin typeface="Arial"/>
                <a:ea typeface="Arial"/>
                <a:cs typeface="Arial"/>
                <a:sym typeface="Arial"/>
              </a:rPr>
              <a:t>Een pijler is een hypothese, geen label.</a:t>
            </a:r>
            <a:endParaRPr sz="1600" b="0" i="0" u="none" strike="noStrike" cap="none">
              <a:solidFill>
                <a:schemeClr val="dk1"/>
              </a:solidFill>
              <a:latin typeface="Arial"/>
              <a:ea typeface="Arial"/>
              <a:cs typeface="Arial"/>
              <a:sym typeface="Arial"/>
            </a:endParaRPr>
          </a:p>
        </p:txBody>
      </p:sp>
      <p:sp>
        <p:nvSpPr>
          <p:cNvPr id="199" name="Google Shape;199;p5"/>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Workshop Leerenergie | Studio Umoya</a:t>
            </a:r>
            <a:endParaRPr sz="750" b="0" i="0" u="none" strike="noStrike" cap="non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181"/>
        <p:cNvGrpSpPr/>
        <p:nvPr/>
      </p:nvGrpSpPr>
      <p:grpSpPr>
        <a:xfrm>
          <a:off x="0" y="0"/>
          <a:ext cx="0" cy="0"/>
          <a:chOff x="0" y="0"/>
          <a:chExt cx="0" cy="0"/>
        </a:xfrm>
      </p:grpSpPr>
      <p:sp>
        <p:nvSpPr>
          <p:cNvPr id="182" name="Google Shape;182;p5"/>
          <p:cNvSpPr/>
          <p:nvPr/>
        </p:nvSpPr>
        <p:spPr>
          <a:xfrm>
            <a:off x="502920" y="347472"/>
            <a:ext cx="704088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2B46"/>
              </a:buClr>
              <a:buSzPts val="2900"/>
              <a:buFont typeface="Georgia"/>
              <a:buNone/>
            </a:pPr>
            <a:r>
              <a:rPr lang="nl-NL" sz="2900" b="1" i="0" u="none" strike="noStrike" cap="none">
                <a:solidFill>
                  <a:srgbClr val="0B2B46"/>
                </a:solidFill>
                <a:latin typeface="Georgia"/>
                <a:ea typeface="Georgia"/>
                <a:cs typeface="Georgia"/>
                <a:sym typeface="Georgia"/>
              </a:rPr>
              <a:t>Een zwerm spreeuwen</a:t>
            </a:r>
            <a:endParaRPr sz="2900" b="0" i="0" u="none" strike="noStrike" cap="none">
              <a:solidFill>
                <a:schemeClr val="dk1"/>
              </a:solidFill>
              <a:latin typeface="Arial"/>
              <a:ea typeface="Arial"/>
              <a:cs typeface="Arial"/>
              <a:sym typeface="Arial"/>
            </a:endParaRPr>
          </a:p>
        </p:txBody>
      </p:sp>
      <p:sp>
        <p:nvSpPr>
          <p:cNvPr id="183" name="Google Shape;183;p5"/>
          <p:cNvSpPr/>
          <p:nvPr/>
        </p:nvSpPr>
        <p:spPr>
          <a:xfrm>
            <a:off x="530352" y="822960"/>
            <a:ext cx="749808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5C78"/>
              </a:buClr>
              <a:buSzPts val="1250"/>
              <a:buFont typeface="Arial"/>
              <a:buNone/>
            </a:pPr>
            <a:r>
              <a:rPr lang="nl-NL" sz="1250" b="1" i="0" u="none" strike="noStrike" cap="none">
                <a:solidFill>
                  <a:srgbClr val="8B5C78"/>
                </a:solidFill>
                <a:latin typeface="Arial"/>
                <a:ea typeface="Arial"/>
                <a:cs typeface="Arial"/>
                <a:sym typeface="Arial"/>
              </a:rPr>
              <a:t>Zelf bewegen en afstemmen op je omgeving</a:t>
            </a:r>
            <a:endParaRPr sz="1250" b="0" i="0" u="none" strike="noStrike" cap="none">
              <a:solidFill>
                <a:schemeClr val="dk1"/>
              </a:solidFill>
              <a:latin typeface="Arial"/>
              <a:ea typeface="Arial"/>
              <a:cs typeface="Arial"/>
              <a:sym typeface="Arial"/>
            </a:endParaRPr>
          </a:p>
        </p:txBody>
      </p:sp>
      <p:cxnSp>
        <p:nvCxnSpPr>
          <p:cNvPr id="184" name="Google Shape;184;p5"/>
          <p:cNvCxnSpPr/>
          <p:nvPr/>
        </p:nvCxnSpPr>
        <p:spPr>
          <a:xfrm>
            <a:off x="530352" y="1069848"/>
            <a:ext cx="1234440" cy="0"/>
          </a:xfrm>
          <a:prstGeom prst="straightConnector1">
            <a:avLst/>
          </a:prstGeom>
          <a:noFill/>
          <a:ln w="25400" cap="flat" cmpd="sng">
            <a:solidFill>
              <a:srgbClr val="8B5C78"/>
            </a:solidFill>
            <a:prstDash val="solid"/>
            <a:round/>
            <a:headEnd type="none" w="sm" len="sm"/>
            <a:tailEnd type="none" w="sm" len="sm"/>
          </a:ln>
        </p:spPr>
      </p:cxnSp>
      <p:cxnSp>
        <p:nvCxnSpPr>
          <p:cNvPr id="185" name="Google Shape;185;p5"/>
          <p:cNvCxnSpPr/>
          <p:nvPr/>
        </p:nvCxnSpPr>
        <p:spPr>
          <a:xfrm>
            <a:off x="1764792" y="1069848"/>
            <a:ext cx="685800" cy="0"/>
          </a:xfrm>
          <a:prstGeom prst="straightConnector1">
            <a:avLst/>
          </a:prstGeom>
          <a:noFill/>
          <a:ln w="25400" cap="flat" cmpd="sng">
            <a:solidFill>
              <a:srgbClr val="6F9671"/>
            </a:solidFill>
            <a:prstDash val="solid"/>
            <a:round/>
            <a:headEnd type="none" w="sm" len="sm"/>
            <a:tailEnd type="none" w="sm" len="sm"/>
          </a:ln>
        </p:spPr>
      </p:cxnSp>
      <p:sp>
        <p:nvSpPr>
          <p:cNvPr id="199" name="Google Shape;199;p5"/>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Workshop Leerenergie | Studio Umoya</a:t>
            </a:r>
            <a:endParaRPr sz="750" b="0" i="0" u="none" strike="noStrike" cap="none">
              <a:solidFill>
                <a:schemeClr val="dk1"/>
              </a:solidFill>
              <a:latin typeface="Arial"/>
              <a:ea typeface="Arial"/>
              <a:cs typeface="Arial"/>
              <a:sym typeface="Arial"/>
            </a:endParaRPr>
          </a:p>
        </p:txBody>
      </p:sp>
      <p:sp>
        <p:nvSpPr>
          <p:cNvPr id="1003" name="Onderzoek label">
            <a:extLst>
              <a:ext uri="{FF2B5EF4-FFF2-40B4-BE49-F238E27FC236}">
                <a16:creationId xmlns:a16="http://schemas.microsoft.com/office/drawing/2014/main" id="{5BAED97A-EB9C-43DF-ABE9-177BC22979F9}"/>
              </a:ext>
            </a:extLst>
          </p:cNvPr>
          <p:cNvSpPr>
            <a:spLocks noGrp="1"/>
          </p:cNvSpPr>
          <p:nvPr/>
        </p:nvSpPr>
        <p:spPr>
          <a:xfrm>
            <a:off x="7448550" y="1476375"/>
            <a:ext cx="4114800" cy="266700"/>
          </a:xfrm>
          <a:prstGeom prst="rect">
            <a:avLst/>
          </a:prstGeom>
          <a:noFill/>
          <a:ln w="0">
            <a:noFill/>
          </a:ln>
        </p:spPr>
        <p:txBody>
          <a:bodyPr/>
          <a:lstStyle>
            <a:defPPr>
              <a:defRPr sz="1425" b="1">
                <a:solidFill>
                  <a:srgbClr val="8B5C78"/>
                </a:solidFill>
              </a:defRPr>
            </a:defPPr>
          </a:lstStyle>
          <a:p>
            <a:pPr>
              <a:defRPr sz="1425" b="1">
                <a:solidFill>
                  <a:srgbClr val="8B5C78"/>
                </a:solidFill>
              </a:defRPr>
            </a:pPr>
            <a:r>
              <a:rPr sz="1425" b="1">
                <a:solidFill>
                  <a:srgbClr val="8B5C78"/>
                </a:solidFill>
              </a:rPr>
              <a:t>Bij spreeuwen</a:t>
            </a:r>
          </a:p>
        </p:txBody>
      </p:sp>
      <p:sp>
        <p:nvSpPr>
          <p:cNvPr id="1004" name="Afstemming">
            <a:extLst>
              <a:ext uri="{FF2B5EF4-FFF2-40B4-BE49-F238E27FC236}">
                <a16:creationId xmlns:a16="http://schemas.microsoft.com/office/drawing/2014/main" id="{AA94AB01-C14E-469E-892F-3D699F4338D8}"/>
              </a:ext>
            </a:extLst>
          </p:cNvPr>
          <p:cNvSpPr>
            <a:spLocks noGrp="1"/>
          </p:cNvSpPr>
          <p:nvPr/>
        </p:nvSpPr>
        <p:spPr>
          <a:xfrm>
            <a:off x="7448550" y="1905000"/>
            <a:ext cx="4114800" cy="981075"/>
          </a:xfrm>
          <a:prstGeom prst="rect">
            <a:avLst/>
          </a:prstGeom>
          <a:noFill/>
          <a:ln w="0">
            <a:noFill/>
          </a:ln>
        </p:spPr>
        <p:txBody>
          <a:bodyPr/>
          <a:lstStyle>
            <a:defPPr>
              <a:defRPr sz="1950" b="0">
                <a:solidFill>
                  <a:srgbClr val="0B2B46"/>
                </a:solidFill>
              </a:defRPr>
            </a:defPPr>
          </a:lstStyle>
          <a:p>
            <a:pPr>
              <a:defRPr sz="1950" b="0">
                <a:solidFill>
                  <a:srgbClr val="0B2B46"/>
                </a:solidFill>
              </a:defRPr>
            </a:pPr>
            <a:r>
              <a:rPr sz="1950" b="0">
                <a:solidFill>
                  <a:srgbClr val="0B2B46"/>
                </a:solidFill>
              </a:rPr>
              <a:t>Spreeuwen stemmen hun beweging af op vogels in hun omgeving.</a:t>
            </a:r>
          </a:p>
        </p:txBody>
      </p:sp>
      <p:sp>
        <p:nvSpPr>
          <p:cNvPr id="1005" name="Verandering">
            <a:extLst>
              <a:ext uri="{FF2B5EF4-FFF2-40B4-BE49-F238E27FC236}">
                <a16:creationId xmlns:a16="http://schemas.microsoft.com/office/drawing/2014/main" id="{1EE9E7FB-3C08-41B5-B953-929AE3039792}"/>
              </a:ext>
            </a:extLst>
          </p:cNvPr>
          <p:cNvSpPr>
            <a:spLocks noGrp="1"/>
          </p:cNvSpPr>
          <p:nvPr/>
        </p:nvSpPr>
        <p:spPr>
          <a:xfrm>
            <a:off x="7448550" y="3048000"/>
            <a:ext cx="4114800" cy="742950"/>
          </a:xfrm>
          <a:prstGeom prst="rect">
            <a:avLst/>
          </a:prstGeom>
          <a:noFill/>
          <a:ln w="0">
            <a:noFill/>
          </a:ln>
        </p:spPr>
        <p:txBody>
          <a:bodyPr/>
          <a:lstStyle>
            <a:defPPr>
              <a:defRPr sz="1950" b="0">
                <a:solidFill>
                  <a:srgbClr val="0B2B46"/>
                </a:solidFill>
              </a:defRPr>
            </a:defPPr>
          </a:lstStyle>
          <a:p>
            <a:pPr>
              <a:defRPr sz="1950" b="0">
                <a:solidFill>
                  <a:srgbClr val="0B2B46"/>
                </a:solidFill>
              </a:defRPr>
            </a:pPr>
            <a:r>
              <a:rPr sz="1950" b="0">
                <a:solidFill>
                  <a:srgbClr val="0B2B46"/>
                </a:solidFill>
              </a:rPr>
              <a:t>Richtingsveranderingen verspreiden zich door de zwerm.</a:t>
            </a:r>
          </a:p>
        </p:txBody>
      </p:sp>
      <p:sp>
        <p:nvSpPr>
          <p:cNvPr id="1006" name="Onderwijsmetafoor label">
            <a:extLst>
              <a:ext uri="{FF2B5EF4-FFF2-40B4-BE49-F238E27FC236}">
                <a16:creationId xmlns:a16="http://schemas.microsoft.com/office/drawing/2014/main" id="{EF873FC8-3D49-48D3-89C7-06183DEB4055}"/>
              </a:ext>
            </a:extLst>
          </p:cNvPr>
          <p:cNvSpPr>
            <a:spLocks noGrp="1"/>
          </p:cNvSpPr>
          <p:nvPr/>
        </p:nvSpPr>
        <p:spPr>
          <a:xfrm>
            <a:off x="7448550" y="4124325"/>
            <a:ext cx="4114800" cy="285750"/>
          </a:xfrm>
          <a:prstGeom prst="rect">
            <a:avLst/>
          </a:prstGeom>
          <a:noFill/>
          <a:ln w="0">
            <a:noFill/>
          </a:ln>
        </p:spPr>
        <p:txBody>
          <a:bodyPr/>
          <a:lstStyle>
            <a:defPPr>
              <a:defRPr sz="1425" b="1">
                <a:solidFill>
                  <a:srgbClr val="6F9671"/>
                </a:solidFill>
              </a:defRPr>
            </a:defPPr>
          </a:lstStyle>
          <a:p>
            <a:pPr>
              <a:defRPr sz="1425" b="1">
                <a:solidFill>
                  <a:srgbClr val="6F9671"/>
                </a:solidFill>
              </a:defRPr>
            </a:pPr>
            <a:r>
              <a:rPr sz="1425" b="1">
                <a:solidFill>
                  <a:srgbClr val="6F9671"/>
                </a:solidFill>
              </a:rPr>
              <a:t>De vergelijking met leren</a:t>
            </a:r>
          </a:p>
        </p:txBody>
      </p:sp>
      <p:sp>
        <p:nvSpPr>
          <p:cNvPr id="1007" name="Onderwijsmetafoor">
            <a:extLst>
              <a:ext uri="{FF2B5EF4-FFF2-40B4-BE49-F238E27FC236}">
                <a16:creationId xmlns:a16="http://schemas.microsoft.com/office/drawing/2014/main" id="{E7245693-7BAB-43AB-B644-A5B878781ED3}"/>
              </a:ext>
            </a:extLst>
          </p:cNvPr>
          <p:cNvSpPr>
            <a:spLocks noGrp="1"/>
          </p:cNvSpPr>
          <p:nvPr/>
        </p:nvSpPr>
        <p:spPr>
          <a:xfrm>
            <a:off x="7448550" y="4543425"/>
            <a:ext cx="4114800" cy="1057275"/>
          </a:xfrm>
          <a:prstGeom prst="rect">
            <a:avLst/>
          </a:prstGeom>
          <a:noFill/>
          <a:ln w="0">
            <a:noFill/>
          </a:ln>
        </p:spPr>
        <p:txBody>
          <a:bodyPr/>
          <a:lstStyle>
            <a:defPPr>
              <a:defRPr sz="1875" b="0">
                <a:solidFill>
                  <a:srgbClr val="0B2B46"/>
                </a:solidFill>
              </a:defRPr>
            </a:defPPr>
          </a:lstStyle>
          <a:p>
            <a:pPr>
              <a:defRPr sz="1875" b="0">
                <a:solidFill>
                  <a:srgbClr val="0B2B46"/>
                </a:solidFill>
              </a:defRPr>
            </a:pPr>
            <a:r>
              <a:rPr sz="1875" b="0">
                <a:solidFill>
                  <a:srgbClr val="0B2B46"/>
                </a:solidFill>
              </a:rPr>
              <a:t>Een student zet zelf stappen. De leeromgeving biedt richting, steun en ruimte.</a:t>
            </a:r>
          </a:p>
        </p:txBody>
      </p:sp>
      <p:sp>
        <p:nvSpPr>
          <p:cNvPr id="1009" name="Koppeling">
            <a:extLst>
              <a:ext uri="{FF2B5EF4-FFF2-40B4-BE49-F238E27FC236}">
                <a16:creationId xmlns:a16="http://schemas.microsoft.com/office/drawing/2014/main" id="{B217A874-FB04-4B67-8ACA-2753310E5D1F}"/>
              </a:ext>
            </a:extLst>
          </p:cNvPr>
          <p:cNvSpPr>
            <a:spLocks noGrp="1"/>
          </p:cNvSpPr>
          <p:nvPr/>
        </p:nvSpPr>
        <p:spPr>
          <a:xfrm>
            <a:off x="533400" y="5886450"/>
            <a:ext cx="11068050" cy="371475"/>
          </a:xfrm>
          <a:prstGeom prst="rect">
            <a:avLst/>
          </a:prstGeom>
          <a:noFill/>
          <a:ln w="0">
            <a:noFill/>
          </a:ln>
        </p:spPr>
        <p:txBody>
          <a:bodyPr/>
          <a:lstStyle>
            <a:defPPr>
              <a:defRPr sz="1875" b="1">
                <a:solidFill>
                  <a:srgbClr val="0B2B46"/>
                </a:solidFill>
              </a:defRPr>
            </a:defPPr>
          </a:lstStyle>
          <a:p>
            <a:pPr>
              <a:defRPr sz="1875" b="1">
                <a:solidFill>
                  <a:srgbClr val="0B2B46"/>
                </a:solidFill>
              </a:defRPr>
            </a:pPr>
            <a:r>
              <a:rPr sz="1875" b="1">
                <a:solidFill>
                  <a:srgbClr val="0B2B46"/>
                </a:solidFill>
              </a:rPr>
              <a:t>Wat helpt een student om zelf te bewegen én aansluiting te houden?</a:t>
            </a:r>
          </a:p>
        </p:txBody>
      </p:sp>
      <p:pic>
        <p:nvPicPr>
          <p:cNvPr id="2" name="Onlinemedia 1" title="Nature's Mystery: Watch the Hypnotic Dance of a Starling Murmuration">
            <a:hlinkClick r:id="" action="ppaction://media"/>
            <a:extLst>
              <a:ext uri="{FF2B5EF4-FFF2-40B4-BE49-F238E27FC236}">
                <a16:creationId xmlns:a16="http://schemas.microsoft.com/office/drawing/2014/main" id="{BC809C30-C262-8679-3F4E-CBD4BFC4CF66}"/>
              </a:ext>
            </a:extLst>
          </p:cNvPr>
          <p:cNvPicPr>
            <a:picLocks noRot="1" noChangeAspect="1"/>
          </p:cNvPicPr>
          <p:nvPr>
            <a:videoFile r:link="rId1"/>
          </p:nvPr>
        </p:nvPicPr>
        <p:blipFill>
          <a:blip r:embed="rId4"/>
          <a:stretch>
            <a:fillRect/>
          </a:stretch>
        </p:blipFill>
        <p:spPr>
          <a:xfrm>
            <a:off x="411480" y="1525524"/>
            <a:ext cx="6477000" cy="3656644"/>
          </a:xfrm>
          <a:prstGeom prst="rect">
            <a:avLst/>
          </a:prstGeom>
        </p:spPr>
      </p:pic>
      <p:sp>
        <p:nvSpPr>
          <p:cNvPr id="4" name="Tekstvak 3">
            <a:extLst>
              <a:ext uri="{FF2B5EF4-FFF2-40B4-BE49-F238E27FC236}">
                <a16:creationId xmlns:a16="http://schemas.microsoft.com/office/drawing/2014/main" id="{372652D1-1C3A-7179-0F4A-E6BF974DDAFD}"/>
              </a:ext>
            </a:extLst>
          </p:cNvPr>
          <p:cNvSpPr txBox="1"/>
          <p:nvPr/>
        </p:nvSpPr>
        <p:spPr>
          <a:xfrm>
            <a:off x="340196" y="4926209"/>
            <a:ext cx="6096000" cy="553998"/>
          </a:xfrm>
          <a:prstGeom prst="rect">
            <a:avLst/>
          </a:prstGeom>
          <a:noFill/>
        </p:spPr>
        <p:txBody>
          <a:bodyPr wrap="square">
            <a:spAutoFit/>
          </a:bodyPr>
          <a:lstStyle/>
          <a:p>
            <a:pPr marL="0" marR="0" indent="0" algn="l">
              <a:buNone/>
            </a:pPr>
            <a:br>
              <a:rPr lang="nl-NL" sz="1050" b="0" i="0" dirty="0">
                <a:solidFill>
                  <a:srgbClr val="000000"/>
                </a:solidFill>
                <a:effectLst/>
                <a:latin typeface="Arial"/>
              </a:rPr>
            </a:br>
            <a:endParaRPr lang="nl-NL" sz="1050" b="0" i="0" dirty="0">
              <a:solidFill>
                <a:srgbClr val="000000"/>
              </a:solidFill>
              <a:effectLst/>
              <a:latin typeface="Arial"/>
            </a:endParaRPr>
          </a:p>
          <a:p>
            <a:pPr marL="0" marR="0">
              <a:buNone/>
            </a:pPr>
            <a:r>
              <a:rPr lang="nl-NL" sz="800" dirty="0" err="1">
                <a:effectLst/>
                <a:latin typeface="Arial"/>
              </a:rPr>
              <a:t>Nature's</a:t>
            </a:r>
            <a:r>
              <a:rPr lang="nl-NL" sz="800" dirty="0">
                <a:effectLst/>
                <a:latin typeface="Arial"/>
              </a:rPr>
              <a:t> </a:t>
            </a:r>
            <a:r>
              <a:rPr lang="nl-NL" sz="800" dirty="0" err="1">
                <a:effectLst/>
                <a:latin typeface="Arial"/>
              </a:rPr>
              <a:t>Mystery</a:t>
            </a:r>
            <a:r>
              <a:rPr lang="nl-NL" sz="800" dirty="0">
                <a:effectLst/>
                <a:latin typeface="Arial"/>
              </a:rPr>
              <a:t>: Watch </a:t>
            </a:r>
            <a:r>
              <a:rPr lang="nl-NL" sz="800" dirty="0" err="1">
                <a:effectLst/>
                <a:latin typeface="Arial"/>
              </a:rPr>
              <a:t>the</a:t>
            </a:r>
            <a:r>
              <a:rPr lang="nl-NL" sz="800" dirty="0">
                <a:effectLst/>
                <a:latin typeface="Arial"/>
              </a:rPr>
              <a:t> </a:t>
            </a:r>
            <a:r>
              <a:rPr lang="nl-NL" sz="800" dirty="0" err="1">
                <a:effectLst/>
                <a:latin typeface="Arial"/>
              </a:rPr>
              <a:t>Hypnotic</a:t>
            </a:r>
            <a:r>
              <a:rPr lang="nl-NL" sz="800" dirty="0">
                <a:effectLst/>
                <a:latin typeface="Arial"/>
              </a:rPr>
              <a:t> Dance of a </a:t>
            </a:r>
            <a:r>
              <a:rPr lang="nl-NL" sz="800" dirty="0" err="1">
                <a:effectLst/>
                <a:latin typeface="Arial"/>
              </a:rPr>
              <a:t>Starling</a:t>
            </a:r>
            <a:r>
              <a:rPr lang="nl-NL" sz="800" dirty="0">
                <a:effectLst/>
                <a:latin typeface="Arial"/>
              </a:rPr>
              <a:t> </a:t>
            </a:r>
            <a:r>
              <a:rPr lang="nl-NL" sz="800" dirty="0" err="1">
                <a:effectLst/>
                <a:latin typeface="Arial"/>
              </a:rPr>
              <a:t>Murmuration</a:t>
            </a:r>
            <a:endParaRPr lang="nl-NL" sz="800" dirty="0">
              <a:effectLst/>
              <a:latin typeface="Roboto" panose="02000000000000000000" pitchFamily="2" charset="0"/>
            </a:endParaRPr>
          </a:p>
        </p:txBody>
      </p:sp>
      <p:pic>
        <p:nvPicPr>
          <p:cNvPr id="5" name="Afbeelding 4">
            <a:extLst>
              <a:ext uri="{FF2B5EF4-FFF2-40B4-BE49-F238E27FC236}">
                <a16:creationId xmlns:a16="http://schemas.microsoft.com/office/drawing/2014/main" id="{6FD9708D-65A1-476B-268D-8D6C4F2DA72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005512" y="3379070"/>
            <a:ext cx="180975" cy="104775"/>
          </a:xfrm>
          <a:prstGeom prst="rect">
            <a:avLst/>
          </a:prstGeom>
        </p:spPr>
      </p:pic>
      <p:pic>
        <p:nvPicPr>
          <p:cNvPr id="6" name="Afbeelding 5" descr="Avatar-afbeelding">
            <a:extLst>
              <a:ext uri="{FF2B5EF4-FFF2-40B4-BE49-F238E27FC236}">
                <a16:creationId xmlns:a16="http://schemas.microsoft.com/office/drawing/2014/main" id="{CA0ACA00-D32E-0423-5BBB-41D2DB5B8C10}"/>
              </a:ext>
            </a:extLst>
          </p:cNvPr>
          <p:cNvPicPr>
            <a:picLocks noChangeAspect="1"/>
          </p:cNvPicPr>
          <p:nvPr/>
        </p:nvPicPr>
        <p:blipFill>
          <a:blip r:embed="rId6"/>
          <a:stretch>
            <a:fillRect/>
          </a:stretch>
        </p:blipFill>
        <p:spPr>
          <a:xfrm>
            <a:off x="6155512" y="3529070"/>
            <a:ext cx="9525" cy="95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88"/>
        <p:cNvGrpSpPr/>
        <p:nvPr/>
      </p:nvGrpSpPr>
      <p:grpSpPr>
        <a:xfrm>
          <a:off x="0" y="0"/>
          <a:ext cx="0" cy="0"/>
          <a:chOff x="0" y="0"/>
          <a:chExt cx="0" cy="0"/>
        </a:xfrm>
      </p:grpSpPr>
      <p:sp>
        <p:nvSpPr>
          <p:cNvPr id="2" name="titel"/>
          <p:cNvSpPr txBox="1"/>
          <p:nvPr/>
        </p:nvSpPr>
        <p:spPr>
          <a:xfrm>
            <a:off x="548640" y="292608"/>
            <a:ext cx="11018520" cy="58521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900" b="1">
                <a:solidFill>
                  <a:srgbClr val="0B2B46"/>
                </a:solidFill>
                <a:latin typeface="Georgia"/>
              </a:rPr>
              <a:t>Sta op of blijf zitten</a:t>
            </a:r>
          </a:p>
        </p:txBody>
      </p:sp>
      <p:sp>
        <p:nvSpPr>
          <p:cNvPr id="3" name="TextBox 2"/>
          <p:cNvSpPr txBox="1"/>
          <p:nvPr/>
        </p:nvSpPr>
        <p:spPr>
          <a:xfrm>
            <a:off x="585216" y="923544"/>
            <a:ext cx="11009376" cy="281103"/>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800" b="1" dirty="0">
                <a:solidFill>
                  <a:srgbClr val="8B5C78"/>
                </a:solidFill>
                <a:latin typeface="Arial"/>
              </a:rPr>
              <a:t>Vijf stellingen. </a:t>
            </a:r>
          </a:p>
        </p:txBody>
      </p:sp>
      <p:sp>
        <p:nvSpPr>
          <p:cNvPr id="4" name="Rounded Rectangle 3"/>
          <p:cNvSpPr/>
          <p:nvPr/>
        </p:nvSpPr>
        <p:spPr>
          <a:xfrm>
            <a:off x="585216" y="1481328"/>
            <a:ext cx="1298448" cy="25603"/>
          </a:xfrm>
          <a:prstGeom prst="roundRect">
            <a:avLst>
              <a:gd name="adj" fmla="val 0"/>
            </a:avLst>
          </a:prstGeom>
          <a:solidFill>
            <a:srgbClr val="8B5C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1883664" y="1481328"/>
            <a:ext cx="713232" cy="25603"/>
          </a:xfrm>
          <a:prstGeom prst="roundRect">
            <a:avLst>
              <a:gd name="adj" fmla="val 0"/>
            </a:avLst>
          </a:prstGeom>
          <a:solidFill>
            <a:srgbClr val="6F96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94360" y="1783080"/>
            <a:ext cx="6053328" cy="4233672"/>
          </a:xfrm>
          <a:prstGeom prst="roundRect">
            <a:avLst>
              <a:gd name="adj" fmla="val 6500"/>
            </a:avLst>
          </a:prstGeom>
          <a:solidFill>
            <a:srgbClr val="FFFFFF"/>
          </a:solidFill>
          <a:ln w="10795">
            <a:solidFill>
              <a:srgbClr val="DCCF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859536" y="2066543"/>
            <a:ext cx="5468112" cy="859536"/>
          </a:xfrm>
          <a:prstGeom prst="roundRect">
            <a:avLst>
              <a:gd name="adj" fmla="val 6500"/>
            </a:avLst>
          </a:prstGeom>
          <a:solidFill>
            <a:srgbClr val="EBF1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60704" y="2167127"/>
            <a:ext cx="5020056" cy="292608"/>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300" b="1">
                <a:solidFill>
                  <a:srgbClr val="0B2B46"/>
                </a:solidFill>
                <a:latin typeface="Arial"/>
              </a:rPr>
              <a:t>Eens? Sta op.</a:t>
            </a:r>
          </a:p>
        </p:txBody>
      </p:sp>
      <p:sp>
        <p:nvSpPr>
          <p:cNvPr id="10" name="Rounded Rectangle 9"/>
          <p:cNvSpPr/>
          <p:nvPr/>
        </p:nvSpPr>
        <p:spPr>
          <a:xfrm>
            <a:off x="859536" y="3118104"/>
            <a:ext cx="5468112" cy="859536"/>
          </a:xfrm>
          <a:prstGeom prst="roundRect">
            <a:avLst>
              <a:gd name="adj" fmla="val 6500"/>
            </a:avLst>
          </a:prstGeom>
          <a:solidFill>
            <a:srgbClr val="F2E9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60704" y="3218688"/>
            <a:ext cx="5020056" cy="292608"/>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300" b="1">
                <a:solidFill>
                  <a:srgbClr val="0B2B46"/>
                </a:solidFill>
                <a:latin typeface="Arial"/>
              </a:rPr>
              <a:t>Oneens? Blijf zitten.</a:t>
            </a:r>
          </a:p>
        </p:txBody>
      </p:sp>
      <p:sp>
        <p:nvSpPr>
          <p:cNvPr id="12" name="TextBox 11"/>
          <p:cNvSpPr txBox="1"/>
          <p:nvPr/>
        </p:nvSpPr>
        <p:spPr>
          <a:xfrm>
            <a:off x="1060704" y="3602736"/>
            <a:ext cx="5020056" cy="271613"/>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39" b="0" dirty="0">
                <a:solidFill>
                  <a:srgbClr val="0B2B46"/>
                </a:solidFill>
                <a:latin typeface="Arial"/>
              </a:rPr>
              <a:t>Wat is je afweging?</a:t>
            </a:r>
          </a:p>
        </p:txBody>
      </p:sp>
      <p:sp>
        <p:nvSpPr>
          <p:cNvPr id="13" name="Rounded Rectangle 12"/>
          <p:cNvSpPr/>
          <p:nvPr/>
        </p:nvSpPr>
        <p:spPr>
          <a:xfrm>
            <a:off x="859536" y="4169663"/>
            <a:ext cx="5468112" cy="859536"/>
          </a:xfrm>
          <a:prstGeom prst="roundRect">
            <a:avLst>
              <a:gd name="adj" fmla="val 6500"/>
            </a:avLst>
          </a:prstGeom>
          <a:solidFill>
            <a:srgbClr val="FBF1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60704" y="4270248"/>
            <a:ext cx="5020056" cy="292608"/>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300" b="1">
                <a:solidFill>
                  <a:srgbClr val="0B2B46"/>
                </a:solidFill>
                <a:latin typeface="Arial"/>
              </a:rPr>
              <a:t>Twijfel? Open hand.</a:t>
            </a:r>
          </a:p>
        </p:txBody>
      </p:sp>
      <p:sp>
        <p:nvSpPr>
          <p:cNvPr id="15" name="TextBox 14"/>
          <p:cNvSpPr txBox="1"/>
          <p:nvPr/>
        </p:nvSpPr>
        <p:spPr>
          <a:xfrm>
            <a:off x="1060704" y="4654296"/>
            <a:ext cx="5020056" cy="292608"/>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39" b="0">
                <a:solidFill>
                  <a:srgbClr val="0B2B46"/>
                </a:solidFill>
                <a:latin typeface="Arial"/>
              </a:rPr>
              <a:t>Je mag na het gesprek van mening veranderen.</a:t>
            </a:r>
          </a:p>
        </p:txBody>
      </p:sp>
      <p:sp>
        <p:nvSpPr>
          <p:cNvPr id="16" name="TextBox 15"/>
          <p:cNvSpPr txBox="1"/>
          <p:nvPr/>
        </p:nvSpPr>
        <p:spPr>
          <a:xfrm>
            <a:off x="932687" y="5330952"/>
            <a:ext cx="6053327" cy="257635"/>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650" b="0" dirty="0">
                <a:solidFill>
                  <a:srgbClr val="6F9671"/>
                </a:solidFill>
                <a:latin typeface="Arial"/>
              </a:rPr>
              <a:t>Liever blijven zitten? Gebruik een duim omhoog of omlaag.</a:t>
            </a:r>
          </a:p>
        </p:txBody>
      </p:sp>
      <p:pic>
        <p:nvPicPr>
          <p:cNvPr id="17" name="Picture 16" descr="image.jpg"/>
          <p:cNvPicPr>
            <a:picLocks noChangeAspect="1"/>
          </p:cNvPicPr>
          <p:nvPr/>
        </p:nvPicPr>
        <p:blipFill>
          <a:blip r:embed="rId3"/>
          <a:stretch>
            <a:fillRect/>
          </a:stretch>
        </p:blipFill>
        <p:spPr>
          <a:xfrm>
            <a:off x="6986016" y="1847088"/>
            <a:ext cx="4608576" cy="3067133"/>
          </a:xfrm>
          <a:prstGeom prst="rect">
            <a:avLst/>
          </a:prstGeom>
        </p:spPr>
      </p:pic>
      <p:sp>
        <p:nvSpPr>
          <p:cNvPr id="18" name="TextBox 17"/>
          <p:cNvSpPr txBox="1"/>
          <p:nvPr/>
        </p:nvSpPr>
        <p:spPr>
          <a:xfrm>
            <a:off x="7123176" y="5330952"/>
            <a:ext cx="4297680" cy="67665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200" b="1">
                <a:solidFill>
                  <a:srgbClr val="8B5C78"/>
                </a:solidFill>
                <a:latin typeface="Arial"/>
              </a:rPr>
              <a:t>Niet het goede antwoord raden, maar samen preciezer kijken.</a:t>
            </a:r>
          </a:p>
        </p:txBody>
      </p:sp>
      <p:sp>
        <p:nvSpPr>
          <p:cNvPr id="19" name="voettekst"/>
          <p:cNvSpPr txBox="1"/>
          <p:nvPr/>
        </p:nvSpPr>
        <p:spPr>
          <a:xfrm>
            <a:off x="548640" y="6501384"/>
            <a:ext cx="9235440" cy="16459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840" b="0">
                <a:solidFill>
                  <a:srgbClr val="56646B"/>
                </a:solidFill>
                <a:latin typeface="Arial"/>
              </a:rPr>
              <a:t>Workshop Leerenergie | Studio Umoya</a:t>
            </a:r>
          </a:p>
        </p:txBody>
      </p:sp>
      <p:sp>
        <p:nvSpPr>
          <p:cNvPr id="21" name="TextBox 11">
            <a:extLst>
              <a:ext uri="{FF2B5EF4-FFF2-40B4-BE49-F238E27FC236}">
                <a16:creationId xmlns:a16="http://schemas.microsoft.com/office/drawing/2014/main" id="{9CB5FE28-0BB7-35A2-3C06-5CB86543E8A5}"/>
              </a:ext>
            </a:extLst>
          </p:cNvPr>
          <p:cNvSpPr txBox="1"/>
          <p:nvPr/>
        </p:nvSpPr>
        <p:spPr>
          <a:xfrm>
            <a:off x="1037844" y="2569464"/>
            <a:ext cx="5020056" cy="271613"/>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39" b="0" dirty="0">
                <a:solidFill>
                  <a:srgbClr val="0B2B46"/>
                </a:solidFill>
                <a:latin typeface="Arial"/>
              </a:rPr>
              <a:t>Wat is je afweging?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CE8D7"/>
        </a:solidFill>
        <a:effectLst/>
      </p:bgPr>
    </p:bg>
    <p:spTree>
      <p:nvGrpSpPr>
        <p:cNvPr id="1" name="Shape 95"/>
        <p:cNvGrpSpPr/>
        <p:nvPr/>
      </p:nvGrpSpPr>
      <p:grpSpPr>
        <a:xfrm>
          <a:off x="0" y="0"/>
          <a:ext cx="0" cy="0"/>
          <a:chOff x="0" y="0"/>
          <a:chExt cx="0" cy="0"/>
        </a:xfrm>
      </p:grpSpPr>
      <p:sp>
        <p:nvSpPr>
          <p:cNvPr id="96" name="Google Shape;96;h6cff5c43ee950c2c_0_72"/>
          <p:cNvSpPr txBox="1"/>
          <p:nvPr/>
        </p:nvSpPr>
        <p:spPr>
          <a:xfrm>
            <a:off x="1483450" y="2216725"/>
            <a:ext cx="95946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3500" dirty="0"/>
              <a:t>Een student kan een opdracht niet leuk vinden en er tóch gemotiveerd aan werken.</a:t>
            </a:r>
            <a:endParaRPr sz="3500" dirty="0"/>
          </a:p>
        </p:txBody>
      </p:sp>
      <p:sp>
        <p:nvSpPr>
          <p:cNvPr id="97" name="TextBox 96"/>
          <p:cNvSpPr txBox="1"/>
          <p:nvPr/>
        </p:nvSpPr>
        <p:spPr>
          <a:xfrm>
            <a:off x="603504" y="475488"/>
            <a:ext cx="7772400" cy="21858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400" b="1" dirty="0">
                <a:solidFill>
                  <a:srgbClr val="8B5C78"/>
                </a:solidFill>
                <a:latin typeface="Arial"/>
              </a:rPr>
              <a:t>STELLING  </a:t>
            </a:r>
          </a:p>
        </p:txBody>
      </p:sp>
      <p:sp>
        <p:nvSpPr>
          <p:cNvPr id="99" name="voettekst"/>
          <p:cNvSpPr txBox="1"/>
          <p:nvPr/>
        </p:nvSpPr>
        <p:spPr>
          <a:xfrm>
            <a:off x="548640" y="6501384"/>
            <a:ext cx="9235440" cy="16459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840" b="0">
                <a:solidFill>
                  <a:srgbClr val="56646B"/>
                </a:solidFill>
                <a:latin typeface="Arial"/>
              </a:rPr>
              <a:t>Workshop Leerenergie | Studio Umoya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101"/>
        <p:cNvGrpSpPr/>
        <p:nvPr/>
      </p:nvGrpSpPr>
      <p:grpSpPr>
        <a:xfrm>
          <a:off x="0" y="0"/>
          <a:ext cx="0" cy="0"/>
          <a:chOff x="0" y="0"/>
          <a:chExt cx="0" cy="0"/>
        </a:xfrm>
      </p:grpSpPr>
      <p:sp>
        <p:nvSpPr>
          <p:cNvPr id="2" name="titel"/>
          <p:cNvSpPr txBox="1"/>
          <p:nvPr/>
        </p:nvSpPr>
        <p:spPr>
          <a:xfrm>
            <a:off x="548640" y="292608"/>
            <a:ext cx="11018520" cy="58521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900" b="1">
                <a:solidFill>
                  <a:srgbClr val="0B2B46"/>
                </a:solidFill>
                <a:latin typeface="Georgia"/>
              </a:rPr>
              <a:t>Betekenis | Dit helpt mij om…</a:t>
            </a:r>
          </a:p>
        </p:txBody>
      </p:sp>
      <p:sp>
        <p:nvSpPr>
          <p:cNvPr id="3" name="TextBox 2"/>
          <p:cNvSpPr txBox="1"/>
          <p:nvPr/>
        </p:nvSpPr>
        <p:spPr>
          <a:xfrm>
            <a:off x="585216" y="923544"/>
            <a:ext cx="11009376" cy="411480"/>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800" b="1">
                <a:solidFill>
                  <a:srgbClr val="8B5C78"/>
                </a:solidFill>
                <a:latin typeface="Arial"/>
              </a:rPr>
              <a:t>Niet alles hoeft leuk te zijn. Zoek wat leren voor de student waardevol maakt.</a:t>
            </a:r>
          </a:p>
        </p:txBody>
      </p:sp>
      <p:sp>
        <p:nvSpPr>
          <p:cNvPr id="4" name="Rounded Rectangle 3"/>
          <p:cNvSpPr/>
          <p:nvPr/>
        </p:nvSpPr>
        <p:spPr>
          <a:xfrm>
            <a:off x="585216" y="1481328"/>
            <a:ext cx="1298448" cy="25603"/>
          </a:xfrm>
          <a:prstGeom prst="roundRect">
            <a:avLst>
              <a:gd name="adj" fmla="val 0"/>
            </a:avLst>
          </a:prstGeom>
          <a:solidFill>
            <a:srgbClr val="8B5C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1883664" y="1481328"/>
            <a:ext cx="713232" cy="25603"/>
          </a:xfrm>
          <a:prstGeom prst="roundRect">
            <a:avLst>
              <a:gd name="adj" fmla="val 0"/>
            </a:avLst>
          </a:prstGeom>
          <a:solidFill>
            <a:srgbClr val="6F96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594360" y="1746504"/>
            <a:ext cx="146304" cy="146304"/>
          </a:xfrm>
          <a:prstGeom prst="ellipse">
            <a:avLst/>
          </a:prstGeom>
          <a:solidFill>
            <a:srgbClr val="E9B0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96112" y="1719072"/>
            <a:ext cx="6492240" cy="203004"/>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300" b="1" dirty="0">
                <a:solidFill>
                  <a:srgbClr val="8B5C78"/>
                </a:solidFill>
                <a:latin typeface="Arial"/>
              </a:rPr>
              <a:t>ZELF DOEN  </a:t>
            </a:r>
          </a:p>
        </p:txBody>
      </p:sp>
      <p:sp>
        <p:nvSpPr>
          <p:cNvPr id="8" name="Rounded Rectangle 7"/>
          <p:cNvSpPr/>
          <p:nvPr/>
        </p:nvSpPr>
        <p:spPr>
          <a:xfrm>
            <a:off x="603504" y="2176272"/>
            <a:ext cx="6967728" cy="3547872"/>
          </a:xfrm>
          <a:prstGeom prst="roundRect">
            <a:avLst>
              <a:gd name="adj" fmla="val 6500"/>
            </a:avLst>
          </a:prstGeom>
          <a:solidFill>
            <a:srgbClr val="FFFFFF"/>
          </a:solidFill>
          <a:ln w="10795">
            <a:solidFill>
              <a:srgbClr val="DCCF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7827264" y="1728216"/>
            <a:ext cx="3758184" cy="4069080"/>
          </a:xfrm>
          <a:prstGeom prst="roundRect">
            <a:avLst>
              <a:gd name="adj" fmla="val 6500"/>
            </a:avLst>
          </a:prstGeom>
          <a:solidFill>
            <a:srgbClr val="FBF1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101583" y="1975104"/>
            <a:ext cx="3200400" cy="21945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200" b="1">
                <a:solidFill>
                  <a:srgbClr val="8B5C78"/>
                </a:solidFill>
                <a:latin typeface="Arial"/>
              </a:rPr>
              <a:t>IN JE VOLGENDE LES</a:t>
            </a:r>
          </a:p>
        </p:txBody>
      </p:sp>
      <p:sp>
        <p:nvSpPr>
          <p:cNvPr id="11" name="TextBox 10"/>
          <p:cNvSpPr txBox="1"/>
          <p:nvPr/>
        </p:nvSpPr>
        <p:spPr>
          <a:xfrm>
            <a:off x="8101583" y="2359152"/>
            <a:ext cx="3154680" cy="603504"/>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000" b="1">
                <a:solidFill>
                  <a:srgbClr val="0B2B46"/>
                </a:solidFill>
                <a:latin typeface="Arial"/>
              </a:rPr>
              <a:t>Laat de student zelf verbinden.</a:t>
            </a:r>
          </a:p>
        </p:txBody>
      </p:sp>
      <p:sp>
        <p:nvSpPr>
          <p:cNvPr id="12" name="TextBox 11"/>
          <p:cNvSpPr txBox="1"/>
          <p:nvPr/>
        </p:nvSpPr>
        <p:spPr>
          <a:xfrm>
            <a:off x="8101583" y="3090672"/>
            <a:ext cx="3163824" cy="130759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939" b="0">
                <a:solidFill>
                  <a:srgbClr val="0B2B46"/>
                </a:solidFill>
                <a:latin typeface="Arial"/>
              </a:rPr>
              <a:t>“Waar kun jij dit gebruiken: op stage, in je bijbaan, dagelijks leven of bij je volgende opleiding?”</a:t>
            </a:r>
          </a:p>
        </p:txBody>
      </p:sp>
      <p:sp>
        <p:nvSpPr>
          <p:cNvPr id="13" name="TextBox 12"/>
          <p:cNvSpPr txBox="1"/>
          <p:nvPr/>
        </p:nvSpPr>
        <p:spPr>
          <a:xfrm>
            <a:off x="8101583" y="4544568"/>
            <a:ext cx="3136392" cy="237744"/>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180" b="1">
                <a:solidFill>
                  <a:srgbClr val="6F9671"/>
                </a:solidFill>
                <a:latin typeface="Arial"/>
              </a:rPr>
              <a:t>KIJK OPNIEUW</a:t>
            </a:r>
          </a:p>
        </p:txBody>
      </p:sp>
      <p:sp>
        <p:nvSpPr>
          <p:cNvPr id="14" name="TextBox 13"/>
          <p:cNvSpPr txBox="1"/>
          <p:nvPr/>
        </p:nvSpPr>
        <p:spPr>
          <a:xfrm>
            <a:off x="8101583" y="4864608"/>
            <a:ext cx="3136392" cy="832104"/>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650" b="0">
                <a:solidFill>
                  <a:srgbClr val="0B2B46"/>
                </a:solidFill>
                <a:latin typeface="Arial"/>
              </a:rPr>
              <a:t>Kan de student benoemen wat deze opdracht helpt oefenen?</a:t>
            </a:r>
          </a:p>
        </p:txBody>
      </p:sp>
      <p:sp>
        <p:nvSpPr>
          <p:cNvPr id="15" name="TextBox 14"/>
          <p:cNvSpPr txBox="1"/>
          <p:nvPr/>
        </p:nvSpPr>
        <p:spPr>
          <a:xfrm>
            <a:off x="621792" y="5925312"/>
            <a:ext cx="10954512" cy="457200"/>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630" b="0">
                <a:solidFill>
                  <a:srgbClr val="6F9671"/>
                </a:solidFill>
                <a:latin typeface="Arial"/>
              </a:rPr>
              <a:t>Bij een brede niveau 2-opleiding: onderzoek ook doorstroom, dagelijks leven en het ontdekken van een richting.</a:t>
            </a:r>
          </a:p>
        </p:txBody>
      </p:sp>
      <p:sp>
        <p:nvSpPr>
          <p:cNvPr id="16" name="voettekst"/>
          <p:cNvSpPr txBox="1"/>
          <p:nvPr/>
        </p:nvSpPr>
        <p:spPr>
          <a:xfrm>
            <a:off x="548640" y="6501384"/>
            <a:ext cx="9235440" cy="16459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840" b="0">
                <a:solidFill>
                  <a:srgbClr val="56646B"/>
                </a:solidFill>
                <a:latin typeface="Arial"/>
              </a:rPr>
              <a:t>Bron bij de stelling: Howard e.a. (2021). Werkvorm: praktische vertaling Studio Umoya.</a:t>
            </a:r>
          </a:p>
        </p:txBody>
      </p:sp>
      <p:sp>
        <p:nvSpPr>
          <p:cNvPr id="17" name="Oval 16"/>
          <p:cNvSpPr/>
          <p:nvPr/>
        </p:nvSpPr>
        <p:spPr>
          <a:xfrm>
            <a:off x="868680" y="2485339"/>
            <a:ext cx="338328" cy="338328"/>
          </a:xfrm>
          <a:prstGeom prst="ellipse">
            <a:avLst/>
          </a:prstGeom>
          <a:solidFill>
            <a:srgbClr val="8B5C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68680" y="2525572"/>
            <a:ext cx="338328"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200" b="1">
                <a:solidFill>
                  <a:srgbClr val="FFFFFF"/>
                </a:solidFill>
                <a:latin typeface="Arial"/>
              </a:rPr>
              <a:t>1</a:t>
            </a:r>
          </a:p>
        </p:txBody>
      </p:sp>
      <p:sp>
        <p:nvSpPr>
          <p:cNvPr id="19" name="TextBox 18"/>
          <p:cNvSpPr txBox="1"/>
          <p:nvPr/>
        </p:nvSpPr>
        <p:spPr>
          <a:xfrm>
            <a:off x="1380744" y="2468880"/>
            <a:ext cx="5687568" cy="466344"/>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100" b="0">
                <a:solidFill>
                  <a:srgbClr val="0B2B46"/>
                </a:solidFill>
                <a:latin typeface="Arial"/>
              </a:rPr>
              <a:t>Kies één opdracht uit je eigen les.</a:t>
            </a:r>
          </a:p>
        </p:txBody>
      </p:sp>
      <p:sp>
        <p:nvSpPr>
          <p:cNvPr id="20" name="Oval 19"/>
          <p:cNvSpPr/>
          <p:nvPr/>
        </p:nvSpPr>
        <p:spPr>
          <a:xfrm>
            <a:off x="868680" y="3161995"/>
            <a:ext cx="338328" cy="338328"/>
          </a:xfrm>
          <a:prstGeom prst="ellipse">
            <a:avLst/>
          </a:prstGeom>
          <a:solidFill>
            <a:srgbClr val="8B5C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68680" y="3202228"/>
            <a:ext cx="338328"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200" b="1">
                <a:solidFill>
                  <a:srgbClr val="FFFFFF"/>
                </a:solidFill>
                <a:latin typeface="Arial"/>
              </a:rPr>
              <a:t>2</a:t>
            </a:r>
          </a:p>
        </p:txBody>
      </p:sp>
      <p:sp>
        <p:nvSpPr>
          <p:cNvPr id="22" name="TextBox 21"/>
          <p:cNvSpPr txBox="1"/>
          <p:nvPr/>
        </p:nvSpPr>
        <p:spPr>
          <a:xfrm>
            <a:off x="1380744" y="3145536"/>
            <a:ext cx="5687568" cy="71323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100" b="0">
                <a:solidFill>
                  <a:srgbClr val="0B2B46"/>
                </a:solidFill>
                <a:latin typeface="Arial"/>
              </a:rPr>
              <a:t>Maak de zin af vanuit een mogelijke studentervaring:</a:t>
            </a:r>
          </a:p>
        </p:txBody>
      </p:sp>
      <p:sp>
        <p:nvSpPr>
          <p:cNvPr id="23" name="Rounded Rectangle 22"/>
          <p:cNvSpPr/>
          <p:nvPr/>
        </p:nvSpPr>
        <p:spPr>
          <a:xfrm>
            <a:off x="1380744" y="3831336"/>
            <a:ext cx="5861304" cy="521207"/>
          </a:xfrm>
          <a:prstGeom prst="roundRect">
            <a:avLst>
              <a:gd name="adj" fmla="val 6500"/>
            </a:avLst>
          </a:prstGeom>
          <a:solidFill>
            <a:srgbClr val="FBF1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1554480" y="3922776"/>
            <a:ext cx="5532120" cy="365760"/>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200" b="1">
                <a:solidFill>
                  <a:srgbClr val="0B2B46"/>
                </a:solidFill>
                <a:latin typeface="Arial"/>
              </a:rPr>
              <a:t>“Dit oefenen kan mij helpen om …”</a:t>
            </a:r>
          </a:p>
        </p:txBody>
      </p:sp>
      <p:sp>
        <p:nvSpPr>
          <p:cNvPr id="25" name="Oval 24"/>
          <p:cNvSpPr/>
          <p:nvPr/>
        </p:nvSpPr>
        <p:spPr>
          <a:xfrm>
            <a:off x="868680" y="4615891"/>
            <a:ext cx="338328" cy="338328"/>
          </a:xfrm>
          <a:prstGeom prst="ellipse">
            <a:avLst/>
          </a:prstGeom>
          <a:solidFill>
            <a:srgbClr val="8B5C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68680" y="4656124"/>
            <a:ext cx="338328"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200" b="1">
                <a:solidFill>
                  <a:srgbClr val="FFFFFF"/>
                </a:solidFill>
                <a:latin typeface="Arial"/>
              </a:rPr>
              <a:t>3</a:t>
            </a:r>
          </a:p>
        </p:txBody>
      </p:sp>
      <p:sp>
        <p:nvSpPr>
          <p:cNvPr id="27" name="TextBox 26"/>
          <p:cNvSpPr txBox="1"/>
          <p:nvPr/>
        </p:nvSpPr>
        <p:spPr>
          <a:xfrm>
            <a:off x="1380744" y="4599432"/>
            <a:ext cx="5687568" cy="90525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100" b="0">
                <a:solidFill>
                  <a:srgbClr val="0B2B46"/>
                </a:solidFill>
                <a:latin typeface="Arial"/>
              </a:rPr>
              <a:t>Bespreek met je buur: ziet de student die verbinding ook, of vullen wij die 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CE8D7"/>
        </a:solidFill>
        <a:effectLst/>
      </p:bgPr>
    </p:bg>
    <p:spTree>
      <p:nvGrpSpPr>
        <p:cNvPr id="1" name="Shape 108"/>
        <p:cNvGrpSpPr/>
        <p:nvPr/>
      </p:nvGrpSpPr>
      <p:grpSpPr>
        <a:xfrm>
          <a:off x="0" y="0"/>
          <a:ext cx="0" cy="0"/>
          <a:chOff x="0" y="0"/>
          <a:chExt cx="0" cy="0"/>
        </a:xfrm>
      </p:grpSpPr>
      <p:sp>
        <p:nvSpPr>
          <p:cNvPr id="109" name="Google Shape;109;h6cff5c43ee950c2c_0_88"/>
          <p:cNvSpPr txBox="1"/>
          <p:nvPr/>
        </p:nvSpPr>
        <p:spPr>
          <a:xfrm>
            <a:off x="1483450" y="2216725"/>
            <a:ext cx="95946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3500"/>
              <a:t>Als je studenten veel structuur geeft, geef je ze weinig autonomie.</a:t>
            </a:r>
            <a:endParaRPr sz="3500"/>
          </a:p>
        </p:txBody>
      </p:sp>
      <p:sp>
        <p:nvSpPr>
          <p:cNvPr id="110" name="TextBox 109"/>
          <p:cNvSpPr txBox="1"/>
          <p:nvPr/>
        </p:nvSpPr>
        <p:spPr>
          <a:xfrm>
            <a:off x="603504" y="475488"/>
            <a:ext cx="7772400" cy="21858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400" b="1" dirty="0">
                <a:solidFill>
                  <a:srgbClr val="8B5C78"/>
                </a:solidFill>
                <a:latin typeface="Arial"/>
              </a:rPr>
              <a:t>STELLING  </a:t>
            </a:r>
          </a:p>
        </p:txBody>
      </p:sp>
      <p:sp>
        <p:nvSpPr>
          <p:cNvPr id="112" name="voettekst"/>
          <p:cNvSpPr txBox="1"/>
          <p:nvPr/>
        </p:nvSpPr>
        <p:spPr>
          <a:xfrm>
            <a:off x="548640" y="6501384"/>
            <a:ext cx="9235440" cy="16459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840" b="0">
                <a:solidFill>
                  <a:srgbClr val="56646B"/>
                </a:solidFill>
                <a:latin typeface="Arial"/>
              </a:rPr>
              <a:t>Workshop Leerenergie | Studio Umoya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C0FB11C-4E5A-43A1-2BFB-C6EF191F0056}"/>
              </a:ext>
            </a:extLst>
          </p:cNvPr>
          <p:cNvPicPr>
            <a:picLocks noChangeAspect="1"/>
          </p:cNvPicPr>
          <p:nvPr/>
        </p:nvPicPr>
        <p:blipFill>
          <a:blip r:embed="rId2"/>
          <a:stretch>
            <a:fillRect/>
          </a:stretch>
        </p:blipFill>
        <p:spPr>
          <a:xfrm>
            <a:off x="2721180" y="0"/>
            <a:ext cx="6749640" cy="6549946"/>
          </a:xfrm>
          <a:prstGeom prst="rect">
            <a:avLst/>
          </a:prstGeom>
        </p:spPr>
      </p:pic>
    </p:spTree>
    <p:extLst>
      <p:ext uri="{BB962C8B-B14F-4D97-AF65-F5344CB8AC3E}">
        <p14:creationId xmlns:p14="http://schemas.microsoft.com/office/powerpoint/2010/main" val="3140548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CE8D7"/>
        </a:solidFill>
        <a:effectLst/>
      </p:bgPr>
    </p:bg>
    <p:spTree>
      <p:nvGrpSpPr>
        <p:cNvPr id="1" name="Shape 121"/>
        <p:cNvGrpSpPr/>
        <p:nvPr/>
      </p:nvGrpSpPr>
      <p:grpSpPr>
        <a:xfrm>
          <a:off x="0" y="0"/>
          <a:ext cx="0" cy="0"/>
          <a:chOff x="0" y="0"/>
          <a:chExt cx="0" cy="0"/>
        </a:xfrm>
      </p:grpSpPr>
      <p:sp>
        <p:nvSpPr>
          <p:cNvPr id="122" name="Google Shape;122;h6cff5c43ee950c2c_0_103"/>
          <p:cNvSpPr txBox="1"/>
          <p:nvPr/>
        </p:nvSpPr>
        <p:spPr>
          <a:xfrm>
            <a:off x="1483450" y="2216725"/>
            <a:ext cx="95946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3500"/>
              <a:t>“Meer feedback geven betekent automatisch dat studenten meer leren.”</a:t>
            </a:r>
            <a:endParaRPr sz="3500"/>
          </a:p>
        </p:txBody>
      </p:sp>
      <p:sp>
        <p:nvSpPr>
          <p:cNvPr id="123" name="TextBox 122"/>
          <p:cNvSpPr txBox="1"/>
          <p:nvPr/>
        </p:nvSpPr>
        <p:spPr>
          <a:xfrm>
            <a:off x="603504" y="475488"/>
            <a:ext cx="7772400" cy="21858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400" b="1" dirty="0">
                <a:solidFill>
                  <a:srgbClr val="8B5C78"/>
                </a:solidFill>
                <a:latin typeface="Arial"/>
              </a:rPr>
              <a:t>STELLING  </a:t>
            </a:r>
          </a:p>
        </p:txBody>
      </p:sp>
      <p:sp>
        <p:nvSpPr>
          <p:cNvPr id="125" name="voettekst"/>
          <p:cNvSpPr txBox="1"/>
          <p:nvPr/>
        </p:nvSpPr>
        <p:spPr>
          <a:xfrm>
            <a:off x="548640" y="6501384"/>
            <a:ext cx="9235440" cy="16459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840" b="0">
                <a:solidFill>
                  <a:srgbClr val="56646B"/>
                </a:solidFill>
                <a:latin typeface="Arial"/>
              </a:rPr>
              <a:t>Workshop Leerenergie | Studio Umoya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CD0DB67-468E-BBE5-D2D4-D3953F88B543}"/>
              </a:ext>
            </a:extLst>
          </p:cNvPr>
          <p:cNvPicPr>
            <a:picLocks noChangeAspect="1"/>
          </p:cNvPicPr>
          <p:nvPr/>
        </p:nvPicPr>
        <p:blipFill>
          <a:blip r:embed="rId2"/>
          <a:stretch>
            <a:fillRect/>
          </a:stretch>
        </p:blipFill>
        <p:spPr>
          <a:xfrm>
            <a:off x="4795637" y="440808"/>
            <a:ext cx="6680575" cy="5557670"/>
          </a:xfrm>
          <a:prstGeom prst="rect">
            <a:avLst/>
          </a:prstGeom>
        </p:spPr>
      </p:pic>
      <p:sp>
        <p:nvSpPr>
          <p:cNvPr id="5" name="Tekstvak 4">
            <a:extLst>
              <a:ext uri="{FF2B5EF4-FFF2-40B4-BE49-F238E27FC236}">
                <a16:creationId xmlns:a16="http://schemas.microsoft.com/office/drawing/2014/main" id="{02313633-2B20-360B-9242-978F4E55258A}"/>
              </a:ext>
            </a:extLst>
          </p:cNvPr>
          <p:cNvSpPr txBox="1"/>
          <p:nvPr/>
        </p:nvSpPr>
        <p:spPr>
          <a:xfrm>
            <a:off x="265471" y="1282054"/>
            <a:ext cx="4050890" cy="2862322"/>
          </a:xfrm>
          <a:prstGeom prst="rect">
            <a:avLst/>
          </a:prstGeom>
          <a:noFill/>
        </p:spPr>
        <p:txBody>
          <a:bodyPr wrap="square">
            <a:spAutoFit/>
          </a:bodyPr>
          <a:lstStyle/>
          <a:p>
            <a:r>
              <a:rPr lang="nl-NL" sz="2000" dirty="0"/>
              <a:t>Succescriteria gebruik ik om die verwachtingen concreet te maken.</a:t>
            </a:r>
          </a:p>
          <a:p>
            <a:endParaRPr lang="nl-NL" sz="2000" dirty="0"/>
          </a:p>
          <a:p>
            <a:r>
              <a:rPr lang="nl-NL" sz="2000" dirty="0"/>
              <a:t> Niet om de student nog meer eisen te geven, maar om samen te kunnen zien:</a:t>
            </a:r>
          </a:p>
          <a:p>
            <a:endParaRPr lang="nl-NL" sz="2000" dirty="0"/>
          </a:p>
          <a:p>
            <a:r>
              <a:rPr lang="nl-NL" sz="2000" dirty="0"/>
              <a:t>hier werk je naartoe, dit lukt al en dit is je volgende stap.</a:t>
            </a:r>
          </a:p>
        </p:txBody>
      </p:sp>
    </p:spTree>
    <p:extLst>
      <p:ext uri="{BB962C8B-B14F-4D97-AF65-F5344CB8AC3E}">
        <p14:creationId xmlns:p14="http://schemas.microsoft.com/office/powerpoint/2010/main" val="1798616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89850E67-F14E-EC2F-13FF-5CB07413C15C}"/>
              </a:ext>
            </a:extLst>
          </p:cNvPr>
          <p:cNvSpPr txBox="1"/>
          <p:nvPr/>
        </p:nvSpPr>
        <p:spPr>
          <a:xfrm>
            <a:off x="924233" y="1160206"/>
            <a:ext cx="11189110" cy="3671005"/>
          </a:xfrm>
          <a:prstGeom prst="rect">
            <a:avLst/>
          </a:prstGeom>
          <a:noFill/>
        </p:spPr>
        <p:txBody>
          <a:bodyPr wrap="square">
            <a:spAutoFit/>
          </a:bodyPr>
          <a:lstStyle/>
          <a:p>
            <a:pPr>
              <a:lnSpc>
                <a:spcPct val="200000"/>
              </a:lnSpc>
            </a:pPr>
            <a:r>
              <a:rPr lang="nl-NL" sz="2400" dirty="0">
                <a:solidFill>
                  <a:srgbClr val="7030A0"/>
                </a:solidFill>
              </a:rPr>
              <a:t>Uit het onderzoek van Jolien </a:t>
            </a:r>
            <a:r>
              <a:rPr lang="nl-NL" sz="2400" dirty="0" err="1">
                <a:solidFill>
                  <a:srgbClr val="7030A0"/>
                </a:solidFill>
              </a:rPr>
              <a:t>Dopmeijer</a:t>
            </a:r>
            <a:r>
              <a:rPr lang="nl-NL" sz="2400" dirty="0">
                <a:solidFill>
                  <a:srgbClr val="7030A0"/>
                </a:solidFill>
              </a:rPr>
              <a:t> en collega’s blijkt dat studenten niet alleen druk ervaren door wat ze allemaal moeten doen. </a:t>
            </a:r>
          </a:p>
          <a:p>
            <a:pPr>
              <a:lnSpc>
                <a:spcPct val="200000"/>
              </a:lnSpc>
            </a:pPr>
            <a:endParaRPr lang="nl-NL" sz="2400" dirty="0"/>
          </a:p>
          <a:p>
            <a:pPr>
              <a:lnSpc>
                <a:spcPct val="200000"/>
              </a:lnSpc>
            </a:pPr>
            <a:r>
              <a:rPr lang="nl-NL" sz="2400" dirty="0"/>
              <a:t>Ook onduidelijkheid over wat er precies van hen wordt verwacht, speelt een rol. Wat moet ik opleveren? Wanneer? En welke eisen gelden er?</a:t>
            </a:r>
          </a:p>
        </p:txBody>
      </p:sp>
      <p:sp>
        <p:nvSpPr>
          <p:cNvPr id="5" name="Tekstvak 4">
            <a:extLst>
              <a:ext uri="{FF2B5EF4-FFF2-40B4-BE49-F238E27FC236}">
                <a16:creationId xmlns:a16="http://schemas.microsoft.com/office/drawing/2014/main" id="{6C9D0E72-43A1-3C5E-8E26-EEE13E72C0D9}"/>
              </a:ext>
            </a:extLst>
          </p:cNvPr>
          <p:cNvSpPr txBox="1"/>
          <p:nvPr/>
        </p:nvSpPr>
        <p:spPr>
          <a:xfrm>
            <a:off x="422788" y="6296073"/>
            <a:ext cx="6096000" cy="307777"/>
          </a:xfrm>
          <a:prstGeom prst="rect">
            <a:avLst/>
          </a:prstGeom>
          <a:noFill/>
        </p:spPr>
        <p:txBody>
          <a:bodyPr wrap="square">
            <a:spAutoFit/>
          </a:bodyPr>
          <a:lstStyle/>
          <a:p>
            <a:r>
              <a:rPr lang="nl-NL" i="1" dirty="0"/>
              <a:t>Als je door de bomen het bos niet meer ziet</a:t>
            </a:r>
            <a:r>
              <a:rPr lang="nl-NL" dirty="0"/>
              <a:t> (</a:t>
            </a:r>
            <a:r>
              <a:rPr lang="nl-NL" dirty="0" err="1"/>
              <a:t>Dopmeijer</a:t>
            </a:r>
            <a:r>
              <a:rPr lang="nl-NL" dirty="0"/>
              <a:t>, 2024)</a:t>
            </a:r>
          </a:p>
        </p:txBody>
      </p:sp>
    </p:spTree>
    <p:extLst>
      <p:ext uri="{BB962C8B-B14F-4D97-AF65-F5344CB8AC3E}">
        <p14:creationId xmlns:p14="http://schemas.microsoft.com/office/powerpoint/2010/main" val="2939039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E5DEB9D3-BBDC-2B32-540C-450BC94783D3}"/>
              </a:ext>
            </a:extLst>
          </p:cNvPr>
          <p:cNvPicPr>
            <a:picLocks noChangeAspect="1"/>
          </p:cNvPicPr>
          <p:nvPr/>
        </p:nvPicPr>
        <p:blipFill>
          <a:blip r:embed="rId2"/>
          <a:stretch>
            <a:fillRect/>
          </a:stretch>
        </p:blipFill>
        <p:spPr>
          <a:xfrm>
            <a:off x="5877647" y="172720"/>
            <a:ext cx="5211906" cy="6512560"/>
          </a:xfrm>
          <a:prstGeom prst="rect">
            <a:avLst/>
          </a:prstGeom>
        </p:spPr>
      </p:pic>
      <p:sp>
        <p:nvSpPr>
          <p:cNvPr id="6" name="Tekstvak 5">
            <a:extLst>
              <a:ext uri="{FF2B5EF4-FFF2-40B4-BE49-F238E27FC236}">
                <a16:creationId xmlns:a16="http://schemas.microsoft.com/office/drawing/2014/main" id="{B73DAFBA-C5AE-FE03-F35F-850258A4E4D1}"/>
              </a:ext>
            </a:extLst>
          </p:cNvPr>
          <p:cNvSpPr txBox="1"/>
          <p:nvPr/>
        </p:nvSpPr>
        <p:spPr>
          <a:xfrm>
            <a:off x="175342" y="560439"/>
            <a:ext cx="5291393" cy="2862322"/>
          </a:xfrm>
          <a:prstGeom prst="rect">
            <a:avLst/>
          </a:prstGeom>
          <a:noFill/>
        </p:spPr>
        <p:txBody>
          <a:bodyPr wrap="square" rtlCol="0">
            <a:spAutoFit/>
          </a:bodyPr>
          <a:lstStyle/>
          <a:p>
            <a:r>
              <a:rPr lang="nl-NL" sz="3600" b="1" dirty="0"/>
              <a:t>Toevoegen aan een opdracht:</a:t>
            </a:r>
          </a:p>
          <a:p>
            <a:endParaRPr lang="nl-NL" sz="3600" b="1" dirty="0"/>
          </a:p>
          <a:p>
            <a:r>
              <a:rPr lang="nl-NL" sz="3600" dirty="0" err="1"/>
              <a:t>Zelfbeoordelings</a:t>
            </a:r>
            <a:endParaRPr lang="nl-NL" sz="3600" dirty="0"/>
          </a:p>
          <a:p>
            <a:r>
              <a:rPr lang="nl-NL" sz="3600" dirty="0"/>
              <a:t>interventie</a:t>
            </a:r>
            <a:endParaRPr lang="nl-NL" sz="3600" b="1" dirty="0"/>
          </a:p>
        </p:txBody>
      </p:sp>
      <p:sp>
        <p:nvSpPr>
          <p:cNvPr id="8" name="Tekstvak 7">
            <a:extLst>
              <a:ext uri="{FF2B5EF4-FFF2-40B4-BE49-F238E27FC236}">
                <a16:creationId xmlns:a16="http://schemas.microsoft.com/office/drawing/2014/main" id="{30459712-1252-F323-4D18-4983989219E7}"/>
              </a:ext>
            </a:extLst>
          </p:cNvPr>
          <p:cNvSpPr txBox="1"/>
          <p:nvPr/>
        </p:nvSpPr>
        <p:spPr>
          <a:xfrm>
            <a:off x="452284" y="4571036"/>
            <a:ext cx="4316361" cy="1169551"/>
          </a:xfrm>
          <a:prstGeom prst="rect">
            <a:avLst/>
          </a:prstGeom>
          <a:noFill/>
        </p:spPr>
        <p:txBody>
          <a:bodyPr wrap="square">
            <a:spAutoFit/>
          </a:bodyPr>
          <a:lstStyle/>
          <a:p>
            <a:r>
              <a:rPr lang="nl-NL" dirty="0" err="1"/>
              <a:t>Panadero</a:t>
            </a:r>
            <a:r>
              <a:rPr lang="nl-NL" dirty="0"/>
              <a:t>, </a:t>
            </a:r>
            <a:r>
              <a:rPr lang="nl-NL" dirty="0" err="1"/>
              <a:t>Jönsson</a:t>
            </a:r>
            <a:r>
              <a:rPr lang="nl-NL" dirty="0"/>
              <a:t> en </a:t>
            </a:r>
            <a:r>
              <a:rPr lang="nl-NL" dirty="0" err="1"/>
              <a:t>Botella</a:t>
            </a:r>
            <a:r>
              <a:rPr lang="nl-NL" dirty="0"/>
              <a:t> (2017) vonden in hun meta-analyses positieve effecten van zelfbeoordelingsinterventies op zelfregulatie en </a:t>
            </a:r>
            <a:r>
              <a:rPr lang="nl-NL" b="1" dirty="0"/>
              <a:t>zelfeffectiviteit: het vertrouwen dat je een taak kunt uitvoeren</a:t>
            </a:r>
            <a:r>
              <a:rPr lang="nl-NL" dirty="0"/>
              <a:t>.</a:t>
            </a:r>
          </a:p>
        </p:txBody>
      </p:sp>
    </p:spTree>
    <p:extLst>
      <p:ext uri="{BB962C8B-B14F-4D97-AF65-F5344CB8AC3E}">
        <p14:creationId xmlns:p14="http://schemas.microsoft.com/office/powerpoint/2010/main" val="2767677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CE8D7"/>
        </a:solidFill>
        <a:effectLst/>
      </p:bgPr>
    </p:bg>
    <p:spTree>
      <p:nvGrpSpPr>
        <p:cNvPr id="1" name="Shape 134"/>
        <p:cNvGrpSpPr/>
        <p:nvPr/>
      </p:nvGrpSpPr>
      <p:grpSpPr>
        <a:xfrm>
          <a:off x="0" y="0"/>
          <a:ext cx="0" cy="0"/>
          <a:chOff x="0" y="0"/>
          <a:chExt cx="0" cy="0"/>
        </a:xfrm>
      </p:grpSpPr>
      <p:sp>
        <p:nvSpPr>
          <p:cNvPr id="135" name="Google Shape;135;h6cff5c43ee950c2c_0_118"/>
          <p:cNvSpPr txBox="1"/>
          <p:nvPr/>
        </p:nvSpPr>
        <p:spPr>
          <a:xfrm>
            <a:off x="1483450" y="2216725"/>
            <a:ext cx="9594600" cy="180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3500"/>
              <a:t>Hoe studenten zich verbonden voelen met klasgenoten, doet ertoe voor hun betrokkenheid bij het leren.</a:t>
            </a:r>
            <a:endParaRPr sz="3500"/>
          </a:p>
        </p:txBody>
      </p:sp>
      <p:sp>
        <p:nvSpPr>
          <p:cNvPr id="136" name="TextBox 135"/>
          <p:cNvSpPr txBox="1"/>
          <p:nvPr/>
        </p:nvSpPr>
        <p:spPr>
          <a:xfrm>
            <a:off x="603504" y="475488"/>
            <a:ext cx="7772400" cy="21858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400" b="1" dirty="0">
                <a:solidFill>
                  <a:srgbClr val="8B5C78"/>
                </a:solidFill>
                <a:latin typeface="Arial"/>
              </a:rPr>
              <a:t>STELLING  </a:t>
            </a:r>
          </a:p>
        </p:txBody>
      </p:sp>
      <p:sp>
        <p:nvSpPr>
          <p:cNvPr id="138" name="voettekst"/>
          <p:cNvSpPr txBox="1"/>
          <p:nvPr/>
        </p:nvSpPr>
        <p:spPr>
          <a:xfrm>
            <a:off x="548640" y="6501384"/>
            <a:ext cx="9235440" cy="16459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840" b="0">
                <a:solidFill>
                  <a:srgbClr val="56646B"/>
                </a:solidFill>
                <a:latin typeface="Arial"/>
              </a:rPr>
              <a:t>Workshop Leerenergie | Studio Umoya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7D3D166-F7A2-82B2-DC83-0AA0A8913A91}"/>
              </a:ext>
            </a:extLst>
          </p:cNvPr>
          <p:cNvPicPr>
            <a:picLocks noChangeAspect="1"/>
          </p:cNvPicPr>
          <p:nvPr/>
        </p:nvPicPr>
        <p:blipFill>
          <a:blip r:embed="rId2"/>
          <a:stretch>
            <a:fillRect/>
          </a:stretch>
        </p:blipFill>
        <p:spPr>
          <a:xfrm>
            <a:off x="100759" y="55756"/>
            <a:ext cx="11990482" cy="6746487"/>
          </a:xfrm>
          <a:prstGeom prst="rect">
            <a:avLst/>
          </a:prstGeom>
        </p:spPr>
      </p:pic>
    </p:spTree>
    <p:extLst>
      <p:ext uri="{BB962C8B-B14F-4D97-AF65-F5344CB8AC3E}">
        <p14:creationId xmlns:p14="http://schemas.microsoft.com/office/powerpoint/2010/main" val="4171477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CE8D7"/>
        </a:solidFill>
        <a:effectLst/>
      </p:bgPr>
    </p:bg>
    <p:spTree>
      <p:nvGrpSpPr>
        <p:cNvPr id="1" name="Shape 147"/>
        <p:cNvGrpSpPr/>
        <p:nvPr/>
      </p:nvGrpSpPr>
      <p:grpSpPr>
        <a:xfrm>
          <a:off x="0" y="0"/>
          <a:ext cx="0" cy="0"/>
          <a:chOff x="0" y="0"/>
          <a:chExt cx="0" cy="0"/>
        </a:xfrm>
      </p:grpSpPr>
      <p:sp>
        <p:nvSpPr>
          <p:cNvPr id="148" name="Google Shape;148;h6cff5c43ee950c2c_0_134"/>
          <p:cNvSpPr txBox="1"/>
          <p:nvPr/>
        </p:nvSpPr>
        <p:spPr>
          <a:xfrm>
            <a:off x="1483450" y="2216725"/>
            <a:ext cx="95946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3500"/>
              <a:t>Een student die overbelast raakt, moet vooral beter leren plannen.</a:t>
            </a:r>
            <a:endParaRPr sz="3500"/>
          </a:p>
        </p:txBody>
      </p:sp>
      <p:sp>
        <p:nvSpPr>
          <p:cNvPr id="149" name="TextBox 148"/>
          <p:cNvSpPr txBox="1"/>
          <p:nvPr/>
        </p:nvSpPr>
        <p:spPr>
          <a:xfrm>
            <a:off x="603504" y="475488"/>
            <a:ext cx="7772400" cy="21858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400" b="1" dirty="0">
                <a:solidFill>
                  <a:srgbClr val="8B5C78"/>
                </a:solidFill>
                <a:latin typeface="Arial"/>
              </a:rPr>
              <a:t>STELLING </a:t>
            </a:r>
          </a:p>
        </p:txBody>
      </p:sp>
      <p:sp>
        <p:nvSpPr>
          <p:cNvPr id="151" name="voettekst"/>
          <p:cNvSpPr txBox="1"/>
          <p:nvPr/>
        </p:nvSpPr>
        <p:spPr>
          <a:xfrm>
            <a:off x="548640" y="6501384"/>
            <a:ext cx="9235440" cy="16459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840" b="0">
                <a:solidFill>
                  <a:srgbClr val="56646B"/>
                </a:solidFill>
                <a:latin typeface="Arial"/>
              </a:rPr>
              <a:t>Workshop Leerenergie | Studio Umoya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F331C19-3313-8BB6-D7D8-8B9DFC77A342}"/>
              </a:ext>
            </a:extLst>
          </p:cNvPr>
          <p:cNvPicPr>
            <a:picLocks noChangeAspect="1"/>
          </p:cNvPicPr>
          <p:nvPr/>
        </p:nvPicPr>
        <p:blipFill>
          <a:blip r:embed="rId2"/>
          <a:stretch>
            <a:fillRect/>
          </a:stretch>
        </p:blipFill>
        <p:spPr>
          <a:xfrm>
            <a:off x="0" y="0"/>
            <a:ext cx="12296062" cy="6858000"/>
          </a:xfrm>
          <a:prstGeom prst="rect">
            <a:avLst/>
          </a:prstGeom>
        </p:spPr>
      </p:pic>
    </p:spTree>
    <p:extLst>
      <p:ext uri="{BB962C8B-B14F-4D97-AF65-F5344CB8AC3E}">
        <p14:creationId xmlns:p14="http://schemas.microsoft.com/office/powerpoint/2010/main" val="3207356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271"/>
        <p:cNvGrpSpPr/>
        <p:nvPr/>
      </p:nvGrpSpPr>
      <p:grpSpPr>
        <a:xfrm>
          <a:off x="0" y="0"/>
          <a:ext cx="0" cy="0"/>
          <a:chOff x="0" y="0"/>
          <a:chExt cx="0" cy="0"/>
        </a:xfrm>
      </p:grpSpPr>
      <p:pic>
        <p:nvPicPr>
          <p:cNvPr id="272" name="Google Shape;272;p8" descr="/mnt/data/slide_assets/crops/classTired_169.jpg"/>
          <p:cNvPicPr preferRelativeResize="0"/>
          <p:nvPr/>
        </p:nvPicPr>
        <p:blipFill rotWithShape="1">
          <a:blip r:embed="rId3">
            <a:alphaModFix/>
          </a:blip>
          <a:srcRect/>
          <a:stretch/>
        </p:blipFill>
        <p:spPr>
          <a:xfrm>
            <a:off x="0" y="0"/>
            <a:ext cx="12191695" cy="6858000"/>
          </a:xfrm>
          <a:prstGeom prst="rect">
            <a:avLst/>
          </a:prstGeom>
          <a:noFill/>
          <a:ln>
            <a:noFill/>
          </a:ln>
        </p:spPr>
      </p:pic>
      <p:sp>
        <p:nvSpPr>
          <p:cNvPr id="273" name="Google Shape;273;p8"/>
          <p:cNvSpPr/>
          <p:nvPr/>
        </p:nvSpPr>
        <p:spPr>
          <a:xfrm>
            <a:off x="731520" y="594360"/>
            <a:ext cx="5394960" cy="5349240"/>
          </a:xfrm>
          <a:prstGeom prst="roundRect">
            <a:avLst>
              <a:gd name="adj" fmla="val 2564"/>
            </a:avLst>
          </a:prstGeom>
          <a:solidFill>
            <a:srgbClr val="FBF6EE"/>
          </a:solidFill>
          <a:ln w="10150" cap="flat" cmpd="sng">
            <a:solidFill>
              <a:srgbClr val="EADCC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8"/>
          <p:cNvSpPr/>
          <p:nvPr/>
        </p:nvSpPr>
        <p:spPr>
          <a:xfrm>
            <a:off x="1005840" y="868680"/>
            <a:ext cx="4114800" cy="31089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2B46"/>
              </a:buClr>
              <a:buSzPts val="2800"/>
              <a:buFont typeface="Georgia"/>
              <a:buNone/>
            </a:pPr>
            <a:r>
              <a:rPr lang="nl-NL" sz="2800" b="1" i="0" u="none" strike="noStrike" cap="none">
                <a:solidFill>
                  <a:srgbClr val="0B2B46"/>
                </a:solidFill>
                <a:latin typeface="Georgia"/>
                <a:ea typeface="Georgia"/>
                <a:cs typeface="Georgia"/>
                <a:sym typeface="Georgia"/>
              </a:rPr>
              <a:t>Casus</a:t>
            </a:r>
            <a:endParaRPr sz="2800" b="0" i="0" u="none" strike="noStrike" cap="none">
              <a:solidFill>
                <a:schemeClr val="dk1"/>
              </a:solidFill>
              <a:latin typeface="Arial"/>
              <a:ea typeface="Arial"/>
              <a:cs typeface="Arial"/>
              <a:sym typeface="Arial"/>
            </a:endParaRPr>
          </a:p>
        </p:txBody>
      </p:sp>
      <p:sp>
        <p:nvSpPr>
          <p:cNvPr id="275" name="Google Shape;275;p8"/>
          <p:cNvSpPr/>
          <p:nvPr/>
        </p:nvSpPr>
        <p:spPr>
          <a:xfrm>
            <a:off x="1024128" y="1389888"/>
            <a:ext cx="4389120" cy="292608"/>
          </a:xfrm>
          <a:prstGeom prst="rect">
            <a:avLst/>
          </a:prstGeom>
          <a:noFill/>
          <a:ln>
            <a:noFill/>
          </a:ln>
        </p:spPr>
        <p:txBody>
          <a:bodyPr spcFirstLastPara="1" wrap="square" lIns="625" tIns="625" rIns="625" bIns="625" anchor="t" anchorCtr="0">
            <a:normAutofit fontScale="92500" lnSpcReduction="20000"/>
          </a:bodyPr>
          <a:lstStyle/>
          <a:p>
            <a:pPr marL="0" marR="0" lvl="0" indent="0" algn="l" rtl="0">
              <a:spcBef>
                <a:spcPts val="0"/>
              </a:spcBef>
              <a:spcAft>
                <a:spcPts val="0"/>
              </a:spcAft>
              <a:buClr>
                <a:srgbClr val="8B5C78"/>
              </a:buClr>
              <a:buSzPts val="2400"/>
              <a:buFont typeface="Arial"/>
              <a:buNone/>
            </a:pPr>
            <a:r>
              <a:rPr lang="nl-NL" sz="2400" b="1" i="0" u="none" strike="noStrike" cap="none">
                <a:solidFill>
                  <a:srgbClr val="8B5C78"/>
                </a:solidFill>
                <a:latin typeface="Arial"/>
                <a:ea typeface="Arial"/>
                <a:cs typeface="Arial"/>
                <a:sym typeface="Arial"/>
              </a:rPr>
              <a:t>Sam begint niet</a:t>
            </a:r>
            <a:endParaRPr sz="2400" b="0" i="0" u="none" strike="noStrike" cap="none">
              <a:solidFill>
                <a:schemeClr val="dk1"/>
              </a:solidFill>
              <a:latin typeface="Arial"/>
              <a:ea typeface="Arial"/>
              <a:cs typeface="Arial"/>
              <a:sym typeface="Arial"/>
            </a:endParaRPr>
          </a:p>
        </p:txBody>
      </p:sp>
      <p:sp>
        <p:nvSpPr>
          <p:cNvPr id="276" name="Google Shape;276;p8"/>
          <p:cNvSpPr/>
          <p:nvPr/>
        </p:nvSpPr>
        <p:spPr>
          <a:xfrm>
            <a:off x="1033272" y="1920240"/>
            <a:ext cx="4572000" cy="2240280"/>
          </a:xfrm>
          <a:prstGeom prst="rect">
            <a:avLst/>
          </a:prstGeom>
          <a:noFill/>
          <a:ln>
            <a:noFill/>
          </a:ln>
        </p:spPr>
        <p:txBody>
          <a:bodyPr spcFirstLastPara="1" wrap="square" lIns="625" tIns="625" rIns="625" bIns="625" anchor="t" anchorCtr="0">
            <a:normAutofit fontScale="92500"/>
          </a:bodyPr>
          <a:lstStyle/>
          <a:p>
            <a:pPr marL="0" marR="0" lvl="0" indent="0" algn="l" rtl="0">
              <a:spcBef>
                <a:spcPts val="0"/>
              </a:spcBef>
              <a:spcAft>
                <a:spcPts val="0"/>
              </a:spcAft>
              <a:buClr>
                <a:srgbClr val="0B2B46"/>
              </a:buClr>
              <a:buSzPts val="2100"/>
              <a:buFont typeface="Arial"/>
              <a:buNone/>
            </a:pPr>
            <a:r>
              <a:rPr lang="nl-NL" sz="2100" b="1" i="0" u="none" strike="noStrike" cap="none">
                <a:solidFill>
                  <a:srgbClr val="0B2B46"/>
                </a:solidFill>
                <a:latin typeface="Arial"/>
                <a:ea typeface="Arial"/>
                <a:cs typeface="Arial"/>
                <a:sym typeface="Arial"/>
              </a:rPr>
              <a:t>Sam komt binnen, legt zijn tas neer en doet niets.</a:t>
            </a:r>
            <a:endParaRPr sz="2100" b="0" i="0" u="none" strike="noStrike" cap="none">
              <a:solidFill>
                <a:schemeClr val="dk1"/>
              </a:solidFill>
              <a:latin typeface="Arial"/>
              <a:ea typeface="Arial"/>
              <a:cs typeface="Arial"/>
              <a:sym typeface="Arial"/>
            </a:endParaRPr>
          </a:p>
          <a:p>
            <a:pPr marL="0" marR="0" lvl="0" indent="0" algn="l" rtl="0">
              <a:spcBef>
                <a:spcPts val="0"/>
              </a:spcBef>
              <a:spcAft>
                <a:spcPts val="0"/>
              </a:spcAft>
              <a:buClr>
                <a:srgbClr val="0B2B46"/>
              </a:buClr>
              <a:buSzPts val="2100"/>
              <a:buFont typeface="Arial"/>
              <a:buNone/>
            </a:pPr>
            <a:r>
              <a:rPr lang="nl-NL" sz="2100" b="1" i="0" u="none" strike="noStrike" cap="none">
                <a:solidFill>
                  <a:srgbClr val="0B2B46"/>
                </a:solidFill>
                <a:latin typeface="Arial"/>
                <a:ea typeface="Arial"/>
                <a:cs typeface="Arial"/>
                <a:sym typeface="Arial"/>
              </a:rPr>
              <a:t>Na tien minuten is de laptop nog niet open.</a:t>
            </a:r>
            <a:endParaRPr sz="2100" b="0" i="0" u="none" strike="noStrike" cap="none">
              <a:solidFill>
                <a:schemeClr val="dk1"/>
              </a:solidFill>
              <a:latin typeface="Arial"/>
              <a:ea typeface="Arial"/>
              <a:cs typeface="Arial"/>
              <a:sym typeface="Arial"/>
            </a:endParaRPr>
          </a:p>
          <a:p>
            <a:pPr marL="0" marR="0" lvl="0" indent="0" algn="l" rtl="0">
              <a:spcBef>
                <a:spcPts val="0"/>
              </a:spcBef>
              <a:spcAft>
                <a:spcPts val="0"/>
              </a:spcAft>
              <a:buClr>
                <a:srgbClr val="0B2B46"/>
              </a:buClr>
              <a:buSzPts val="2100"/>
              <a:buFont typeface="Arial"/>
              <a:buNone/>
            </a:pPr>
            <a:r>
              <a:rPr lang="nl-NL" sz="2100" b="1" i="0" u="none" strike="noStrike" cap="none">
                <a:solidFill>
                  <a:srgbClr val="0B2B46"/>
                </a:solidFill>
                <a:latin typeface="Arial"/>
                <a:ea typeface="Arial"/>
                <a:cs typeface="Arial"/>
                <a:sym typeface="Arial"/>
              </a:rPr>
              <a:t>Op je vraag of hij gaat beginnen zegt hij: “Ja, zo.”</a:t>
            </a:r>
            <a:endParaRPr sz="2100" b="0" i="0" u="none" strike="noStrike" cap="none">
              <a:solidFill>
                <a:schemeClr val="dk1"/>
              </a:solidFill>
              <a:latin typeface="Arial"/>
              <a:ea typeface="Arial"/>
              <a:cs typeface="Arial"/>
              <a:sym typeface="Arial"/>
            </a:endParaRPr>
          </a:p>
          <a:p>
            <a:pPr marL="0" marR="0" lvl="0" indent="0" algn="l" rtl="0">
              <a:spcBef>
                <a:spcPts val="0"/>
              </a:spcBef>
              <a:spcAft>
                <a:spcPts val="0"/>
              </a:spcAft>
              <a:buClr>
                <a:srgbClr val="0B2B46"/>
              </a:buClr>
              <a:buSzPts val="2100"/>
              <a:buFont typeface="Arial"/>
              <a:buNone/>
            </a:pPr>
            <a:r>
              <a:rPr lang="nl-NL" sz="2100" b="1" i="0" u="none" strike="noStrike" cap="none">
                <a:solidFill>
                  <a:srgbClr val="0B2B46"/>
                </a:solidFill>
                <a:latin typeface="Arial"/>
                <a:ea typeface="Arial"/>
                <a:cs typeface="Arial"/>
                <a:sym typeface="Arial"/>
              </a:rPr>
              <a:t>Vijf minuten later zit hij op zijn telefoon.</a:t>
            </a:r>
            <a:endParaRPr sz="2100" b="0" i="0" u="none" strike="noStrike" cap="none">
              <a:solidFill>
                <a:schemeClr val="dk1"/>
              </a:solidFill>
              <a:latin typeface="Arial"/>
              <a:ea typeface="Arial"/>
              <a:cs typeface="Arial"/>
              <a:sym typeface="Arial"/>
            </a:endParaRPr>
          </a:p>
        </p:txBody>
      </p:sp>
      <p:sp>
        <p:nvSpPr>
          <p:cNvPr id="277" name="Google Shape;277;p8"/>
          <p:cNvSpPr/>
          <p:nvPr/>
        </p:nvSpPr>
        <p:spPr>
          <a:xfrm>
            <a:off x="1005840" y="4736592"/>
            <a:ext cx="4526280" cy="685800"/>
          </a:xfrm>
          <a:prstGeom prst="roundRect">
            <a:avLst>
              <a:gd name="adj" fmla="val 20000"/>
            </a:avLst>
          </a:prstGeom>
          <a:solidFill>
            <a:srgbClr val="FFFFFF"/>
          </a:solidFill>
          <a:ln w="10150" cap="flat" cmpd="sng">
            <a:solidFill>
              <a:srgbClr val="DCCF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8"/>
          <p:cNvSpPr/>
          <p:nvPr/>
        </p:nvSpPr>
        <p:spPr>
          <a:xfrm>
            <a:off x="1207008" y="4919472"/>
            <a:ext cx="4206240" cy="228600"/>
          </a:xfrm>
          <a:prstGeom prst="rect">
            <a:avLst/>
          </a:prstGeom>
          <a:noFill/>
          <a:ln>
            <a:noFill/>
          </a:ln>
        </p:spPr>
        <p:txBody>
          <a:bodyPr spcFirstLastPara="1" wrap="square" lIns="625" tIns="625" rIns="625" bIns="625" anchor="t" anchorCtr="0">
            <a:normAutofit fontScale="92500" lnSpcReduction="20000"/>
          </a:bodyPr>
          <a:lstStyle/>
          <a:p>
            <a:pPr marL="0" marR="0" lvl="0" indent="0" algn="l" rtl="0">
              <a:spcBef>
                <a:spcPts val="0"/>
              </a:spcBef>
              <a:spcAft>
                <a:spcPts val="0"/>
              </a:spcAft>
              <a:buClr>
                <a:srgbClr val="6F9671"/>
              </a:buClr>
              <a:buSzPts val="1800"/>
              <a:buFont typeface="Arial"/>
              <a:buNone/>
            </a:pPr>
            <a:r>
              <a:rPr lang="nl-NL" sz="1800" b="1" i="0" u="none" strike="noStrike" cap="none">
                <a:solidFill>
                  <a:srgbClr val="6F9671"/>
                </a:solidFill>
                <a:latin typeface="Arial"/>
                <a:ea typeface="Arial"/>
                <a:cs typeface="Arial"/>
                <a:sym typeface="Arial"/>
              </a:rPr>
              <a:t>Eerste reflex: wat denk je automatisch?</a:t>
            </a:r>
            <a:endParaRPr sz="1800" b="0" i="0" u="none" strike="noStrike" cap="none">
              <a:solidFill>
                <a:schemeClr val="dk1"/>
              </a:solidFill>
              <a:latin typeface="Arial"/>
              <a:ea typeface="Arial"/>
              <a:cs typeface="Arial"/>
              <a:sym typeface="Arial"/>
            </a:endParaRPr>
          </a:p>
        </p:txBody>
      </p:sp>
      <p:sp>
        <p:nvSpPr>
          <p:cNvPr id="279" name="Google Shape;279;p8"/>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Casus</a:t>
            </a:r>
            <a:endParaRPr sz="750" b="0" i="0" u="none" strike="noStrike" cap="non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285"/>
        <p:cNvGrpSpPr/>
        <p:nvPr/>
      </p:nvGrpSpPr>
      <p:grpSpPr>
        <a:xfrm>
          <a:off x="0" y="0"/>
          <a:ext cx="0" cy="0"/>
          <a:chOff x="0" y="0"/>
          <a:chExt cx="0" cy="0"/>
        </a:xfrm>
      </p:grpSpPr>
      <p:sp>
        <p:nvSpPr>
          <p:cNvPr id="2" name="TextBox 1"/>
          <p:cNvSpPr txBox="1"/>
          <p:nvPr/>
        </p:nvSpPr>
        <p:spPr>
          <a:xfrm>
            <a:off x="548640" y="292608"/>
            <a:ext cx="11018520" cy="585216"/>
          </a:xfrm>
          <a:prstGeom prst="rect">
            <a:avLst/>
          </a:prstGeom>
          <a:noFill/>
        </p:spPr>
        <p:txBody>
          <a:bodyPr wrap="square" lIns="0" tIns="0" rIns="0" bIns="0" anchor="t">
            <a:spAutoFit/>
          </a:bodyPr>
          <a:lstStyle/>
          <a:p>
            <a:pPr algn="l">
              <a:lnSpc>
                <a:spcPct val="112000"/>
              </a:lnSpc>
              <a:spcBef>
                <a:spcPts val="0"/>
              </a:spcBef>
              <a:spcAft>
                <a:spcPts val="0"/>
              </a:spcAft>
            </a:pPr>
            <a:r>
              <a:rPr sz="2900" b="1">
                <a:solidFill>
                  <a:srgbClr val="0B2B46"/>
                </a:solidFill>
                <a:latin typeface="Georgia"/>
              </a:rPr>
              <a:t>Sam | Onderzoek vóór je oplost</a:t>
            </a:r>
          </a:p>
        </p:txBody>
      </p:sp>
      <p:sp>
        <p:nvSpPr>
          <p:cNvPr id="3" name="TextBox 2"/>
          <p:cNvSpPr txBox="1"/>
          <p:nvPr/>
        </p:nvSpPr>
        <p:spPr>
          <a:xfrm>
            <a:off x="585216" y="923544"/>
            <a:ext cx="11009376" cy="420624"/>
          </a:xfrm>
          <a:prstGeom prst="rect">
            <a:avLst/>
          </a:prstGeom>
          <a:noFill/>
        </p:spPr>
        <p:txBody>
          <a:bodyPr wrap="square" lIns="0" tIns="0" rIns="0" bIns="0" anchor="t">
            <a:spAutoFit/>
          </a:bodyPr>
          <a:lstStyle/>
          <a:p>
            <a:pPr algn="l">
              <a:lnSpc>
                <a:spcPct val="112000"/>
              </a:lnSpc>
              <a:spcBef>
                <a:spcPts val="0"/>
              </a:spcBef>
              <a:spcAft>
                <a:spcPts val="0"/>
              </a:spcAft>
            </a:pPr>
            <a:r>
              <a:rPr sz="1800" b="1">
                <a:solidFill>
                  <a:srgbClr val="8B5C78"/>
                </a:solidFill>
                <a:latin typeface="Arial"/>
              </a:rPr>
              <a:t>4 minuten  •  Groepjes van drie of vier  •  Eén persoon noteert kort.</a:t>
            </a:r>
          </a:p>
        </p:txBody>
      </p:sp>
      <p:cxnSp>
        <p:nvCxnSpPr>
          <p:cNvPr id="4" name="Connector 3"/>
          <p:cNvCxnSpPr/>
          <p:nvPr/>
        </p:nvCxnSpPr>
        <p:spPr>
          <a:xfrm>
            <a:off x="594360" y="1495044"/>
            <a:ext cx="1307592" cy="0"/>
          </a:xfrm>
          <a:prstGeom prst="line">
            <a:avLst/>
          </a:prstGeom>
          <a:ln w="25400">
            <a:solidFill>
              <a:srgbClr val="8B5C78"/>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1901952" y="1495044"/>
            <a:ext cx="704088" cy="0"/>
          </a:xfrm>
          <a:prstGeom prst="line">
            <a:avLst/>
          </a:prstGeom>
          <a:ln w="25400">
            <a:solidFill>
              <a:srgbClr val="547B5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501384"/>
            <a:ext cx="8778240" cy="164592"/>
          </a:xfrm>
          <a:prstGeom prst="rect">
            <a:avLst/>
          </a:prstGeom>
          <a:noFill/>
        </p:spPr>
        <p:txBody>
          <a:bodyPr wrap="square" lIns="0" tIns="0" rIns="0" bIns="0" anchor="t">
            <a:spAutoFit/>
          </a:bodyPr>
          <a:lstStyle/>
          <a:p>
            <a:pPr algn="l">
              <a:lnSpc>
                <a:spcPct val="112000"/>
              </a:lnSpc>
              <a:spcBef>
                <a:spcPts val="0"/>
              </a:spcBef>
              <a:spcAft>
                <a:spcPts val="0"/>
              </a:spcAft>
            </a:pPr>
            <a:r>
              <a:rPr sz="840" b="0">
                <a:solidFill>
                  <a:srgbClr val="56646B"/>
                </a:solidFill>
                <a:latin typeface="Arial"/>
              </a:rPr>
              <a:t>Workshop Leerenergie | Studio Umoya</a:t>
            </a:r>
          </a:p>
        </p:txBody>
      </p:sp>
      <p:sp>
        <p:nvSpPr>
          <p:cNvPr id="9" name="Rounded Rectangle 8"/>
          <p:cNvSpPr/>
          <p:nvPr/>
        </p:nvSpPr>
        <p:spPr>
          <a:xfrm>
            <a:off x="594360" y="1737360"/>
            <a:ext cx="4572000" cy="4242816"/>
          </a:xfrm>
          <a:prstGeom prst="roundRect">
            <a:avLst>
              <a:gd name="adj" fmla="val 8000"/>
            </a:avLst>
          </a:prstGeom>
          <a:solidFill>
            <a:srgbClr val="FFFFFF"/>
          </a:solidFill>
          <a:ln w="10160">
            <a:solidFill>
              <a:srgbClr val="DCCF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5413248" y="1737360"/>
            <a:ext cx="6163056" cy="4242816"/>
          </a:xfrm>
          <a:prstGeom prst="roundRect">
            <a:avLst>
              <a:gd name="adj" fmla="val 8000"/>
            </a:avLst>
          </a:prstGeom>
          <a:solidFill>
            <a:srgbClr val="FFFFFF"/>
          </a:solidFill>
          <a:ln w="10160">
            <a:solidFill>
              <a:srgbClr val="DCCF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68680" y="1956816"/>
            <a:ext cx="4005072" cy="310896"/>
          </a:xfrm>
          <a:prstGeom prst="rect">
            <a:avLst/>
          </a:prstGeom>
          <a:noFill/>
        </p:spPr>
        <p:txBody>
          <a:bodyPr wrap="square" lIns="0" tIns="0" rIns="0" bIns="0" anchor="t">
            <a:spAutoFit/>
          </a:bodyPr>
          <a:lstStyle/>
          <a:p>
            <a:pPr algn="l">
              <a:lnSpc>
                <a:spcPct val="112000"/>
              </a:lnSpc>
              <a:spcBef>
                <a:spcPts val="0"/>
              </a:spcBef>
              <a:spcAft>
                <a:spcPts val="0"/>
              </a:spcAft>
            </a:pPr>
            <a:r>
              <a:rPr sz="1300" b="1">
                <a:solidFill>
                  <a:srgbClr val="8B5C78"/>
                </a:solidFill>
                <a:latin typeface="Arial"/>
              </a:rPr>
              <a:t>DEZELFDE CASUS</a:t>
            </a:r>
          </a:p>
        </p:txBody>
      </p:sp>
      <p:sp>
        <p:nvSpPr>
          <p:cNvPr id="12" name="TextBox 11"/>
          <p:cNvSpPr txBox="1"/>
          <p:nvPr/>
        </p:nvSpPr>
        <p:spPr>
          <a:xfrm>
            <a:off x="738170" y="2382012"/>
            <a:ext cx="4428190" cy="3419334"/>
          </a:xfrm>
          <a:prstGeom prst="rect">
            <a:avLst/>
          </a:prstGeom>
          <a:noFill/>
        </p:spPr>
        <p:txBody>
          <a:bodyPr wrap="square" lIns="0" tIns="0" rIns="0" bIns="0" anchor="t">
            <a:spAutoFit/>
          </a:bodyPr>
          <a:lstStyle/>
          <a:p>
            <a:pPr algn="l">
              <a:lnSpc>
                <a:spcPct val="112000"/>
              </a:lnSpc>
              <a:spcBef>
                <a:spcPts val="0"/>
              </a:spcBef>
              <a:spcAft>
                <a:spcPts val="0"/>
              </a:spcAft>
            </a:pPr>
            <a:r>
              <a:rPr sz="2000" b="0" dirty="0">
                <a:solidFill>
                  <a:srgbClr val="0B2B46"/>
                </a:solidFill>
                <a:latin typeface="Arial"/>
              </a:rPr>
              <a:t>Sam </a:t>
            </a:r>
            <a:r>
              <a:rPr sz="2000" b="0" dirty="0" err="1">
                <a:solidFill>
                  <a:srgbClr val="0B2B46"/>
                </a:solidFill>
                <a:latin typeface="Arial"/>
              </a:rPr>
              <a:t>komt</a:t>
            </a:r>
            <a:r>
              <a:rPr sz="2000" b="0" dirty="0">
                <a:solidFill>
                  <a:srgbClr val="0B2B46"/>
                </a:solidFill>
                <a:latin typeface="Arial"/>
              </a:rPr>
              <a:t> </a:t>
            </a:r>
            <a:r>
              <a:rPr sz="2000" b="0" dirty="0" err="1">
                <a:solidFill>
                  <a:srgbClr val="0B2B46"/>
                </a:solidFill>
                <a:latin typeface="Arial"/>
              </a:rPr>
              <a:t>binnen</a:t>
            </a:r>
            <a:r>
              <a:rPr sz="2000" b="0" dirty="0">
                <a:solidFill>
                  <a:srgbClr val="0B2B46"/>
                </a:solidFill>
                <a:latin typeface="Arial"/>
              </a:rPr>
              <a:t>, </a:t>
            </a:r>
            <a:r>
              <a:rPr sz="2000" b="0" dirty="0" err="1">
                <a:solidFill>
                  <a:srgbClr val="0B2B46"/>
                </a:solidFill>
                <a:latin typeface="Arial"/>
              </a:rPr>
              <a:t>legt</a:t>
            </a:r>
            <a:r>
              <a:rPr sz="2000" b="0" dirty="0">
                <a:solidFill>
                  <a:srgbClr val="0B2B46"/>
                </a:solidFill>
                <a:latin typeface="Arial"/>
              </a:rPr>
              <a:t> </a:t>
            </a:r>
            <a:r>
              <a:rPr sz="2000" b="0" dirty="0" err="1">
                <a:solidFill>
                  <a:srgbClr val="0B2B46"/>
                </a:solidFill>
                <a:latin typeface="Arial"/>
              </a:rPr>
              <a:t>zijn</a:t>
            </a:r>
            <a:r>
              <a:rPr sz="2000" b="0" dirty="0">
                <a:solidFill>
                  <a:srgbClr val="0B2B46"/>
                </a:solidFill>
                <a:latin typeface="Arial"/>
              </a:rPr>
              <a:t> </a:t>
            </a:r>
            <a:r>
              <a:rPr sz="2000" b="0" dirty="0" err="1">
                <a:solidFill>
                  <a:srgbClr val="0B2B46"/>
                </a:solidFill>
                <a:latin typeface="Arial"/>
              </a:rPr>
              <a:t>tas</a:t>
            </a:r>
            <a:r>
              <a:rPr sz="2000" b="0" dirty="0">
                <a:solidFill>
                  <a:srgbClr val="0B2B46"/>
                </a:solidFill>
                <a:latin typeface="Arial"/>
              </a:rPr>
              <a:t> </a:t>
            </a:r>
            <a:r>
              <a:rPr sz="2000" b="0" dirty="0" err="1">
                <a:solidFill>
                  <a:srgbClr val="0B2B46"/>
                </a:solidFill>
                <a:latin typeface="Arial"/>
              </a:rPr>
              <a:t>neer</a:t>
            </a:r>
            <a:r>
              <a:rPr sz="2000" b="0" dirty="0">
                <a:solidFill>
                  <a:srgbClr val="0B2B46"/>
                </a:solidFill>
                <a:latin typeface="Arial"/>
              </a:rPr>
              <a:t> </a:t>
            </a:r>
            <a:r>
              <a:rPr sz="2000" b="0" dirty="0" err="1">
                <a:solidFill>
                  <a:srgbClr val="0B2B46"/>
                </a:solidFill>
                <a:latin typeface="Arial"/>
              </a:rPr>
              <a:t>en</a:t>
            </a:r>
            <a:r>
              <a:rPr sz="2000" b="0" dirty="0">
                <a:solidFill>
                  <a:srgbClr val="0B2B46"/>
                </a:solidFill>
                <a:latin typeface="Arial"/>
              </a:rPr>
              <a:t> </a:t>
            </a:r>
            <a:r>
              <a:rPr sz="2000" b="0" dirty="0" err="1">
                <a:solidFill>
                  <a:srgbClr val="0B2B46"/>
                </a:solidFill>
                <a:latin typeface="Arial"/>
              </a:rPr>
              <a:t>doet</a:t>
            </a:r>
            <a:r>
              <a:rPr sz="2000" b="0" dirty="0">
                <a:solidFill>
                  <a:srgbClr val="0B2B46"/>
                </a:solidFill>
                <a:latin typeface="Arial"/>
              </a:rPr>
              <a:t> </a:t>
            </a:r>
            <a:r>
              <a:rPr sz="2000" b="0" dirty="0" err="1">
                <a:solidFill>
                  <a:srgbClr val="0B2B46"/>
                </a:solidFill>
                <a:latin typeface="Arial"/>
              </a:rPr>
              <a:t>niets</a:t>
            </a:r>
            <a:r>
              <a:rPr sz="2000" b="0" dirty="0">
                <a:solidFill>
                  <a:srgbClr val="0B2B46"/>
                </a:solidFill>
                <a:latin typeface="Arial"/>
              </a:rPr>
              <a:t>.</a:t>
            </a:r>
          </a:p>
          <a:p>
            <a:pPr algn="l">
              <a:lnSpc>
                <a:spcPct val="112000"/>
              </a:lnSpc>
              <a:spcBef>
                <a:spcPts val="0"/>
              </a:spcBef>
              <a:spcAft>
                <a:spcPts val="0"/>
              </a:spcAft>
            </a:pPr>
            <a:endParaRPr sz="2000" b="0" dirty="0">
              <a:solidFill>
                <a:srgbClr val="0B2B46"/>
              </a:solidFill>
              <a:latin typeface="Arial"/>
            </a:endParaRPr>
          </a:p>
          <a:p>
            <a:pPr algn="l">
              <a:lnSpc>
                <a:spcPct val="112000"/>
              </a:lnSpc>
              <a:spcBef>
                <a:spcPts val="0"/>
              </a:spcBef>
              <a:spcAft>
                <a:spcPts val="0"/>
              </a:spcAft>
            </a:pPr>
            <a:r>
              <a:rPr sz="2000" b="0" dirty="0">
                <a:solidFill>
                  <a:srgbClr val="0B2B46"/>
                </a:solidFill>
                <a:latin typeface="Arial"/>
              </a:rPr>
              <a:t>Na </a:t>
            </a:r>
            <a:r>
              <a:rPr sz="2000" b="0" dirty="0" err="1">
                <a:solidFill>
                  <a:srgbClr val="0B2B46"/>
                </a:solidFill>
                <a:latin typeface="Arial"/>
              </a:rPr>
              <a:t>tien</a:t>
            </a:r>
            <a:r>
              <a:rPr sz="2000" b="0" dirty="0">
                <a:solidFill>
                  <a:srgbClr val="0B2B46"/>
                </a:solidFill>
                <a:latin typeface="Arial"/>
              </a:rPr>
              <a:t> </a:t>
            </a:r>
            <a:r>
              <a:rPr sz="2000" b="0" dirty="0" err="1">
                <a:solidFill>
                  <a:srgbClr val="0B2B46"/>
                </a:solidFill>
                <a:latin typeface="Arial"/>
              </a:rPr>
              <a:t>minuten</a:t>
            </a:r>
            <a:r>
              <a:rPr sz="2000" b="0" dirty="0">
                <a:solidFill>
                  <a:srgbClr val="0B2B46"/>
                </a:solidFill>
                <a:latin typeface="Arial"/>
              </a:rPr>
              <a:t> is de laptop </a:t>
            </a:r>
            <a:r>
              <a:rPr sz="2000" b="0" dirty="0" err="1">
                <a:solidFill>
                  <a:srgbClr val="0B2B46"/>
                </a:solidFill>
                <a:latin typeface="Arial"/>
              </a:rPr>
              <a:t>nog</a:t>
            </a:r>
            <a:r>
              <a:rPr sz="2000" b="0" dirty="0">
                <a:solidFill>
                  <a:srgbClr val="0B2B46"/>
                </a:solidFill>
                <a:latin typeface="Arial"/>
              </a:rPr>
              <a:t> </a:t>
            </a:r>
            <a:r>
              <a:rPr sz="2000" b="0" dirty="0" err="1">
                <a:solidFill>
                  <a:srgbClr val="0B2B46"/>
                </a:solidFill>
                <a:latin typeface="Arial"/>
              </a:rPr>
              <a:t>niet</a:t>
            </a:r>
            <a:r>
              <a:rPr sz="2000" b="0" dirty="0">
                <a:solidFill>
                  <a:srgbClr val="0B2B46"/>
                </a:solidFill>
                <a:latin typeface="Arial"/>
              </a:rPr>
              <a:t> open.</a:t>
            </a:r>
          </a:p>
          <a:p>
            <a:pPr algn="l">
              <a:lnSpc>
                <a:spcPct val="112000"/>
              </a:lnSpc>
              <a:spcBef>
                <a:spcPts val="0"/>
              </a:spcBef>
              <a:spcAft>
                <a:spcPts val="0"/>
              </a:spcAft>
            </a:pPr>
            <a:endParaRPr sz="2000" b="0" dirty="0">
              <a:solidFill>
                <a:srgbClr val="0B2B46"/>
              </a:solidFill>
              <a:latin typeface="Arial"/>
            </a:endParaRPr>
          </a:p>
          <a:p>
            <a:pPr algn="l">
              <a:lnSpc>
                <a:spcPct val="112000"/>
              </a:lnSpc>
              <a:spcBef>
                <a:spcPts val="0"/>
              </a:spcBef>
              <a:spcAft>
                <a:spcPts val="0"/>
              </a:spcAft>
            </a:pPr>
            <a:r>
              <a:rPr sz="2000" b="0" dirty="0">
                <a:solidFill>
                  <a:srgbClr val="0B2B46"/>
                </a:solidFill>
                <a:latin typeface="Arial"/>
              </a:rPr>
              <a:t>Op je </a:t>
            </a:r>
            <a:r>
              <a:rPr sz="2000" b="0" dirty="0" err="1">
                <a:solidFill>
                  <a:srgbClr val="0B2B46"/>
                </a:solidFill>
                <a:latin typeface="Arial"/>
              </a:rPr>
              <a:t>vraag</a:t>
            </a:r>
            <a:r>
              <a:rPr sz="2000" b="0" dirty="0">
                <a:solidFill>
                  <a:srgbClr val="0B2B46"/>
                </a:solidFill>
                <a:latin typeface="Arial"/>
              </a:rPr>
              <a:t> of </a:t>
            </a:r>
            <a:r>
              <a:rPr sz="2000" b="0" dirty="0" err="1">
                <a:solidFill>
                  <a:srgbClr val="0B2B46"/>
                </a:solidFill>
                <a:latin typeface="Arial"/>
              </a:rPr>
              <a:t>hij</a:t>
            </a:r>
            <a:r>
              <a:rPr sz="2000" b="0" dirty="0">
                <a:solidFill>
                  <a:srgbClr val="0B2B46"/>
                </a:solidFill>
                <a:latin typeface="Arial"/>
              </a:rPr>
              <a:t> </a:t>
            </a:r>
            <a:r>
              <a:rPr sz="2000" b="0" dirty="0" err="1">
                <a:solidFill>
                  <a:srgbClr val="0B2B46"/>
                </a:solidFill>
                <a:latin typeface="Arial"/>
              </a:rPr>
              <a:t>gaat</a:t>
            </a:r>
            <a:r>
              <a:rPr sz="2000" b="0" dirty="0">
                <a:solidFill>
                  <a:srgbClr val="0B2B46"/>
                </a:solidFill>
                <a:latin typeface="Arial"/>
              </a:rPr>
              <a:t> </a:t>
            </a:r>
            <a:r>
              <a:rPr sz="2000" b="0" dirty="0" err="1">
                <a:solidFill>
                  <a:srgbClr val="0B2B46"/>
                </a:solidFill>
                <a:latin typeface="Arial"/>
              </a:rPr>
              <a:t>beginnen</a:t>
            </a:r>
            <a:r>
              <a:rPr sz="2000" b="0" dirty="0">
                <a:solidFill>
                  <a:srgbClr val="0B2B46"/>
                </a:solidFill>
                <a:latin typeface="Arial"/>
              </a:rPr>
              <a:t> </a:t>
            </a:r>
            <a:r>
              <a:rPr sz="2000" b="0" dirty="0" err="1">
                <a:solidFill>
                  <a:srgbClr val="0B2B46"/>
                </a:solidFill>
                <a:latin typeface="Arial"/>
              </a:rPr>
              <a:t>zegt</a:t>
            </a:r>
            <a:r>
              <a:rPr sz="2000" b="0" dirty="0">
                <a:solidFill>
                  <a:srgbClr val="0B2B46"/>
                </a:solidFill>
                <a:latin typeface="Arial"/>
              </a:rPr>
              <a:t> </a:t>
            </a:r>
            <a:r>
              <a:rPr sz="2000" b="0" dirty="0" err="1">
                <a:solidFill>
                  <a:srgbClr val="0B2B46"/>
                </a:solidFill>
                <a:latin typeface="Arial"/>
              </a:rPr>
              <a:t>hij</a:t>
            </a:r>
            <a:r>
              <a:rPr sz="2000" b="0" dirty="0">
                <a:solidFill>
                  <a:srgbClr val="0B2B46"/>
                </a:solidFill>
                <a:latin typeface="Arial"/>
              </a:rPr>
              <a:t>: “Ja, zo.”</a:t>
            </a:r>
          </a:p>
          <a:p>
            <a:pPr algn="l">
              <a:lnSpc>
                <a:spcPct val="112000"/>
              </a:lnSpc>
              <a:spcBef>
                <a:spcPts val="0"/>
              </a:spcBef>
              <a:spcAft>
                <a:spcPts val="0"/>
              </a:spcAft>
            </a:pPr>
            <a:endParaRPr sz="2000" b="0" dirty="0">
              <a:solidFill>
                <a:srgbClr val="0B2B46"/>
              </a:solidFill>
              <a:latin typeface="Arial"/>
            </a:endParaRPr>
          </a:p>
          <a:p>
            <a:pPr algn="l">
              <a:lnSpc>
                <a:spcPct val="112000"/>
              </a:lnSpc>
              <a:spcBef>
                <a:spcPts val="0"/>
              </a:spcBef>
              <a:spcAft>
                <a:spcPts val="0"/>
              </a:spcAft>
            </a:pPr>
            <a:r>
              <a:rPr sz="2000" b="0" dirty="0" err="1">
                <a:solidFill>
                  <a:srgbClr val="0B2B46"/>
                </a:solidFill>
                <a:latin typeface="Arial"/>
              </a:rPr>
              <a:t>Vijf</a:t>
            </a:r>
            <a:r>
              <a:rPr sz="2000" b="0" dirty="0">
                <a:solidFill>
                  <a:srgbClr val="0B2B46"/>
                </a:solidFill>
                <a:latin typeface="Arial"/>
              </a:rPr>
              <a:t> </a:t>
            </a:r>
            <a:r>
              <a:rPr sz="2000" b="0" dirty="0" err="1">
                <a:solidFill>
                  <a:srgbClr val="0B2B46"/>
                </a:solidFill>
                <a:latin typeface="Arial"/>
              </a:rPr>
              <a:t>minuten</a:t>
            </a:r>
            <a:r>
              <a:rPr sz="2000" b="0" dirty="0">
                <a:solidFill>
                  <a:srgbClr val="0B2B46"/>
                </a:solidFill>
                <a:latin typeface="Arial"/>
              </a:rPr>
              <a:t> later zit </a:t>
            </a:r>
            <a:r>
              <a:rPr sz="2000" b="0" dirty="0" err="1">
                <a:solidFill>
                  <a:srgbClr val="0B2B46"/>
                </a:solidFill>
                <a:latin typeface="Arial"/>
              </a:rPr>
              <a:t>hij</a:t>
            </a:r>
            <a:r>
              <a:rPr sz="2000" b="0" dirty="0">
                <a:solidFill>
                  <a:srgbClr val="0B2B46"/>
                </a:solidFill>
                <a:latin typeface="Arial"/>
              </a:rPr>
              <a:t> op </a:t>
            </a:r>
            <a:r>
              <a:rPr sz="2000" b="0" dirty="0" err="1">
                <a:solidFill>
                  <a:srgbClr val="0B2B46"/>
                </a:solidFill>
                <a:latin typeface="Arial"/>
              </a:rPr>
              <a:t>zijn</a:t>
            </a:r>
            <a:r>
              <a:rPr sz="2000" b="0" dirty="0">
                <a:solidFill>
                  <a:srgbClr val="0B2B46"/>
                </a:solidFill>
                <a:latin typeface="Arial"/>
              </a:rPr>
              <a:t> </a:t>
            </a:r>
            <a:r>
              <a:rPr sz="2000" b="0" dirty="0" err="1">
                <a:solidFill>
                  <a:srgbClr val="0B2B46"/>
                </a:solidFill>
                <a:latin typeface="Arial"/>
              </a:rPr>
              <a:t>telefoon</a:t>
            </a:r>
            <a:r>
              <a:rPr sz="2000" b="0" dirty="0">
                <a:solidFill>
                  <a:srgbClr val="0B2B46"/>
                </a:solidFill>
                <a:latin typeface="Arial"/>
              </a:rPr>
              <a:t>.</a:t>
            </a:r>
          </a:p>
        </p:txBody>
      </p:sp>
      <p:sp>
        <p:nvSpPr>
          <p:cNvPr id="13" name="Oval 12"/>
          <p:cNvSpPr/>
          <p:nvPr/>
        </p:nvSpPr>
        <p:spPr>
          <a:xfrm>
            <a:off x="5687568" y="2020824"/>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1</a:t>
            </a:r>
          </a:p>
        </p:txBody>
      </p:sp>
      <p:sp>
        <p:nvSpPr>
          <p:cNvPr id="14" name="TextBox 13"/>
          <p:cNvSpPr txBox="1"/>
          <p:nvPr/>
        </p:nvSpPr>
        <p:spPr>
          <a:xfrm>
            <a:off x="6190488" y="1993392"/>
            <a:ext cx="5010912" cy="237744"/>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KIJK</a:t>
            </a:r>
          </a:p>
        </p:txBody>
      </p:sp>
      <p:sp>
        <p:nvSpPr>
          <p:cNvPr id="15" name="TextBox 14"/>
          <p:cNvSpPr txBox="1"/>
          <p:nvPr/>
        </p:nvSpPr>
        <p:spPr>
          <a:xfrm>
            <a:off x="6190488" y="2295144"/>
            <a:ext cx="5010912" cy="539496"/>
          </a:xfrm>
          <a:prstGeom prst="rect">
            <a:avLst/>
          </a:prstGeom>
          <a:noFill/>
        </p:spPr>
        <p:txBody>
          <a:bodyPr wrap="square" lIns="0" tIns="0" rIns="0" bIns="0" anchor="t">
            <a:spAutoFit/>
          </a:bodyPr>
          <a:lstStyle/>
          <a:p>
            <a:pPr algn="l">
              <a:lnSpc>
                <a:spcPct val="112000"/>
              </a:lnSpc>
              <a:spcBef>
                <a:spcPts val="0"/>
              </a:spcBef>
              <a:spcAft>
                <a:spcPts val="0"/>
              </a:spcAft>
            </a:pPr>
            <a:r>
              <a:rPr sz="2000" b="0">
                <a:solidFill>
                  <a:srgbClr val="0B2B46"/>
                </a:solidFill>
                <a:latin typeface="Arial"/>
              </a:rPr>
              <a:t>Wat zie of hoor je feitelijk?</a:t>
            </a:r>
          </a:p>
        </p:txBody>
      </p:sp>
      <p:sp>
        <p:nvSpPr>
          <p:cNvPr id="16" name="Oval 15"/>
          <p:cNvSpPr/>
          <p:nvPr/>
        </p:nvSpPr>
        <p:spPr>
          <a:xfrm>
            <a:off x="5687568" y="2889503"/>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2</a:t>
            </a:r>
          </a:p>
        </p:txBody>
      </p:sp>
      <p:sp>
        <p:nvSpPr>
          <p:cNvPr id="17" name="TextBox 16"/>
          <p:cNvSpPr txBox="1"/>
          <p:nvPr/>
        </p:nvSpPr>
        <p:spPr>
          <a:xfrm>
            <a:off x="6190488" y="2862072"/>
            <a:ext cx="5010912" cy="237744"/>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EERSTE GEDACHTE</a:t>
            </a:r>
          </a:p>
        </p:txBody>
      </p:sp>
      <p:sp>
        <p:nvSpPr>
          <p:cNvPr id="18" name="TextBox 17"/>
          <p:cNvSpPr txBox="1"/>
          <p:nvPr/>
        </p:nvSpPr>
        <p:spPr>
          <a:xfrm>
            <a:off x="6190488" y="3163824"/>
            <a:ext cx="5010912" cy="539496"/>
          </a:xfrm>
          <a:prstGeom prst="rect">
            <a:avLst/>
          </a:prstGeom>
          <a:noFill/>
        </p:spPr>
        <p:txBody>
          <a:bodyPr wrap="square" lIns="0" tIns="0" rIns="0" bIns="0" anchor="t">
            <a:spAutoFit/>
          </a:bodyPr>
          <a:lstStyle/>
          <a:p>
            <a:pPr algn="l">
              <a:lnSpc>
                <a:spcPct val="112000"/>
              </a:lnSpc>
              <a:spcBef>
                <a:spcPts val="0"/>
              </a:spcBef>
              <a:spcAft>
                <a:spcPts val="0"/>
              </a:spcAft>
            </a:pPr>
            <a:r>
              <a:rPr sz="2000" b="0">
                <a:solidFill>
                  <a:srgbClr val="0B2B46"/>
                </a:solidFill>
                <a:latin typeface="Arial"/>
              </a:rPr>
              <a:t>Welke verklaring vulde je zelf in?</a:t>
            </a:r>
          </a:p>
        </p:txBody>
      </p:sp>
      <p:sp>
        <p:nvSpPr>
          <p:cNvPr id="19" name="Oval 18"/>
          <p:cNvSpPr/>
          <p:nvPr/>
        </p:nvSpPr>
        <p:spPr>
          <a:xfrm>
            <a:off x="5687568" y="3758184"/>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3</a:t>
            </a:r>
          </a:p>
        </p:txBody>
      </p:sp>
      <p:sp>
        <p:nvSpPr>
          <p:cNvPr id="20" name="TextBox 19"/>
          <p:cNvSpPr txBox="1"/>
          <p:nvPr/>
        </p:nvSpPr>
        <p:spPr>
          <a:xfrm>
            <a:off x="6190488" y="3730752"/>
            <a:ext cx="5010912" cy="237744"/>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VERMOED</a:t>
            </a:r>
          </a:p>
        </p:txBody>
      </p:sp>
      <p:sp>
        <p:nvSpPr>
          <p:cNvPr id="21" name="TextBox 20"/>
          <p:cNvSpPr txBox="1"/>
          <p:nvPr/>
        </p:nvSpPr>
        <p:spPr>
          <a:xfrm>
            <a:off x="6190488" y="4032504"/>
            <a:ext cx="5010912" cy="539496"/>
          </a:xfrm>
          <a:prstGeom prst="rect">
            <a:avLst/>
          </a:prstGeom>
          <a:noFill/>
        </p:spPr>
        <p:txBody>
          <a:bodyPr wrap="square" lIns="0" tIns="0" rIns="0" bIns="0" anchor="t">
            <a:spAutoFit/>
          </a:bodyPr>
          <a:lstStyle/>
          <a:p>
            <a:pPr algn="l">
              <a:lnSpc>
                <a:spcPct val="112000"/>
              </a:lnSpc>
              <a:spcBef>
                <a:spcPts val="0"/>
              </a:spcBef>
              <a:spcAft>
                <a:spcPts val="0"/>
              </a:spcAft>
            </a:pPr>
            <a:r>
              <a:rPr sz="2000" b="0">
                <a:solidFill>
                  <a:srgbClr val="0B2B46"/>
                </a:solidFill>
                <a:latin typeface="Arial"/>
              </a:rPr>
              <a:t>Welke pijler wil je eerst onderzoeken?</a:t>
            </a:r>
          </a:p>
        </p:txBody>
      </p:sp>
      <p:sp>
        <p:nvSpPr>
          <p:cNvPr id="22" name="Oval 21"/>
          <p:cNvSpPr/>
          <p:nvPr/>
        </p:nvSpPr>
        <p:spPr>
          <a:xfrm>
            <a:off x="5687568" y="4626864"/>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4</a:t>
            </a:r>
          </a:p>
        </p:txBody>
      </p:sp>
      <p:sp>
        <p:nvSpPr>
          <p:cNvPr id="23" name="TextBox 22"/>
          <p:cNvSpPr txBox="1"/>
          <p:nvPr/>
        </p:nvSpPr>
        <p:spPr>
          <a:xfrm>
            <a:off x="6190488" y="4599431"/>
            <a:ext cx="5010912" cy="237744"/>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VRAAG</a:t>
            </a:r>
          </a:p>
        </p:txBody>
      </p:sp>
      <p:sp>
        <p:nvSpPr>
          <p:cNvPr id="24" name="TextBox 23"/>
          <p:cNvSpPr txBox="1"/>
          <p:nvPr/>
        </p:nvSpPr>
        <p:spPr>
          <a:xfrm>
            <a:off x="6190488" y="4901183"/>
            <a:ext cx="5010912" cy="539496"/>
          </a:xfrm>
          <a:prstGeom prst="rect">
            <a:avLst/>
          </a:prstGeom>
          <a:noFill/>
        </p:spPr>
        <p:txBody>
          <a:bodyPr wrap="square" lIns="0" tIns="0" rIns="0" bIns="0" anchor="t">
            <a:spAutoFit/>
          </a:bodyPr>
          <a:lstStyle/>
          <a:p>
            <a:pPr algn="l">
              <a:lnSpc>
                <a:spcPct val="112000"/>
              </a:lnSpc>
              <a:spcBef>
                <a:spcPts val="0"/>
              </a:spcBef>
              <a:spcAft>
                <a:spcPts val="0"/>
              </a:spcAft>
            </a:pPr>
            <a:r>
              <a:rPr sz="2000" b="0">
                <a:solidFill>
                  <a:srgbClr val="0B2B46"/>
                </a:solidFill>
                <a:latin typeface="Arial"/>
              </a:rPr>
              <a:t>Welke open vraag stel je eerst aan Sam?</a:t>
            </a:r>
          </a:p>
        </p:txBody>
      </p:sp>
      <p:sp>
        <p:nvSpPr>
          <p:cNvPr id="25" name="TextBox 24"/>
          <p:cNvSpPr txBox="1"/>
          <p:nvPr/>
        </p:nvSpPr>
        <p:spPr>
          <a:xfrm>
            <a:off x="667512" y="6144768"/>
            <a:ext cx="10963656" cy="292608"/>
          </a:xfrm>
          <a:prstGeom prst="rect">
            <a:avLst/>
          </a:prstGeom>
          <a:noFill/>
        </p:spPr>
        <p:txBody>
          <a:bodyPr wrap="square" lIns="0" tIns="0" rIns="0" bIns="0" anchor="t">
            <a:spAutoFit/>
          </a:bodyPr>
          <a:lstStyle/>
          <a:p>
            <a:pPr algn="l">
              <a:lnSpc>
                <a:spcPct val="112000"/>
              </a:lnSpc>
              <a:spcBef>
                <a:spcPts val="0"/>
              </a:spcBef>
              <a:spcAft>
                <a:spcPts val="0"/>
              </a:spcAft>
            </a:pPr>
            <a:r>
              <a:rPr sz="1700" b="1">
                <a:solidFill>
                  <a:srgbClr val="547B57"/>
                </a:solidFill>
                <a:latin typeface="Arial"/>
              </a:rPr>
              <a:t>Een vermoeden is nog geen conclusie. Onderzoek eerst, geef nog geen oplossing.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300"/>
        <p:cNvGrpSpPr/>
        <p:nvPr/>
      </p:nvGrpSpPr>
      <p:grpSpPr>
        <a:xfrm>
          <a:off x="0" y="0"/>
          <a:ext cx="0" cy="0"/>
          <a:chOff x="0" y="0"/>
          <a:chExt cx="0" cy="0"/>
        </a:xfrm>
      </p:grpSpPr>
      <p:sp>
        <p:nvSpPr>
          <p:cNvPr id="2" name="titel"/>
          <p:cNvSpPr txBox="1"/>
          <p:nvPr/>
        </p:nvSpPr>
        <p:spPr>
          <a:xfrm>
            <a:off x="548640" y="292608"/>
            <a:ext cx="11018520" cy="58521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900" b="1">
                <a:solidFill>
                  <a:srgbClr val="0B2B46"/>
                </a:solidFill>
                <a:latin typeface="Georgia"/>
              </a:rPr>
              <a:t>Sam nabespreken | Wat weten we echt?</a:t>
            </a:r>
          </a:p>
        </p:txBody>
      </p:sp>
      <p:sp>
        <p:nvSpPr>
          <p:cNvPr id="4" name="Rounded Rectangle 3"/>
          <p:cNvSpPr/>
          <p:nvPr/>
        </p:nvSpPr>
        <p:spPr>
          <a:xfrm>
            <a:off x="585216" y="1481328"/>
            <a:ext cx="1298448" cy="25603"/>
          </a:xfrm>
          <a:prstGeom prst="roundRect">
            <a:avLst>
              <a:gd name="adj" fmla="val 0"/>
            </a:avLst>
          </a:prstGeom>
          <a:solidFill>
            <a:srgbClr val="8B5C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1883664" y="1481328"/>
            <a:ext cx="713232" cy="25603"/>
          </a:xfrm>
          <a:prstGeom prst="roundRect">
            <a:avLst>
              <a:gd name="adj" fmla="val 0"/>
            </a:avLst>
          </a:prstGeom>
          <a:solidFill>
            <a:srgbClr val="6F96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03504" y="1938528"/>
            <a:ext cx="3602736" cy="3127248"/>
          </a:xfrm>
          <a:prstGeom prst="roundRect">
            <a:avLst>
              <a:gd name="adj" fmla="val 6500"/>
            </a:avLst>
          </a:prstGeom>
          <a:solidFill>
            <a:srgbClr val="EBF1E7"/>
          </a:solidFill>
          <a:ln w="10795">
            <a:solidFill>
              <a:srgbClr val="DCCF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2960" y="2176272"/>
            <a:ext cx="3154680" cy="274320"/>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500" b="1">
                <a:solidFill>
                  <a:srgbClr val="8B5C78"/>
                </a:solidFill>
                <a:latin typeface="Arial"/>
              </a:rPr>
              <a:t>KIJK</a:t>
            </a:r>
          </a:p>
        </p:txBody>
      </p:sp>
      <p:sp>
        <p:nvSpPr>
          <p:cNvPr id="8" name="TextBox 7"/>
          <p:cNvSpPr txBox="1"/>
          <p:nvPr/>
        </p:nvSpPr>
        <p:spPr>
          <a:xfrm>
            <a:off x="822960" y="2816352"/>
            <a:ext cx="3099816" cy="969264"/>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500" b="1">
                <a:solidFill>
                  <a:srgbClr val="0B2B46"/>
                </a:solidFill>
                <a:latin typeface="Arial"/>
              </a:rPr>
              <a:t>Wat zien of horen we?</a:t>
            </a:r>
          </a:p>
        </p:txBody>
      </p:sp>
      <p:sp>
        <p:nvSpPr>
          <p:cNvPr id="9" name="TextBox 8"/>
          <p:cNvSpPr txBox="1"/>
          <p:nvPr/>
        </p:nvSpPr>
        <p:spPr>
          <a:xfrm>
            <a:off x="822960" y="4059936"/>
            <a:ext cx="3127248" cy="76809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900" b="0">
                <a:solidFill>
                  <a:srgbClr val="0B2B46"/>
                </a:solidFill>
                <a:latin typeface="Arial"/>
              </a:rPr>
              <a:t>Noem gedrag, geen verklaring.</a:t>
            </a:r>
          </a:p>
        </p:txBody>
      </p:sp>
      <p:sp>
        <p:nvSpPr>
          <p:cNvPr id="10" name="Rounded Rectangle 9"/>
          <p:cNvSpPr/>
          <p:nvPr/>
        </p:nvSpPr>
        <p:spPr>
          <a:xfrm>
            <a:off x="4379976" y="1938528"/>
            <a:ext cx="3602736" cy="3127248"/>
          </a:xfrm>
          <a:prstGeom prst="roundRect">
            <a:avLst>
              <a:gd name="adj" fmla="val 6500"/>
            </a:avLst>
          </a:prstGeom>
          <a:solidFill>
            <a:srgbClr val="FBF1D9"/>
          </a:solidFill>
          <a:ln w="10795">
            <a:solidFill>
              <a:srgbClr val="DCCF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9432" y="2176272"/>
            <a:ext cx="3154680" cy="274320"/>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500" b="1">
                <a:solidFill>
                  <a:srgbClr val="8B5C78"/>
                </a:solidFill>
                <a:latin typeface="Arial"/>
              </a:rPr>
              <a:t>VERMOED</a:t>
            </a:r>
          </a:p>
        </p:txBody>
      </p:sp>
      <p:sp>
        <p:nvSpPr>
          <p:cNvPr id="12" name="TextBox 11"/>
          <p:cNvSpPr txBox="1"/>
          <p:nvPr/>
        </p:nvSpPr>
        <p:spPr>
          <a:xfrm>
            <a:off x="4599432" y="2816352"/>
            <a:ext cx="3099816" cy="969264"/>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500" b="1">
                <a:solidFill>
                  <a:srgbClr val="0B2B46"/>
                </a:solidFill>
                <a:latin typeface="Arial"/>
              </a:rPr>
              <a:t>Welke ingang koos je?</a:t>
            </a:r>
          </a:p>
        </p:txBody>
      </p:sp>
      <p:sp>
        <p:nvSpPr>
          <p:cNvPr id="13" name="TextBox 12"/>
          <p:cNvSpPr txBox="1"/>
          <p:nvPr/>
        </p:nvSpPr>
        <p:spPr>
          <a:xfrm>
            <a:off x="4599432" y="4059936"/>
            <a:ext cx="3127248" cy="76809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900" b="0">
                <a:solidFill>
                  <a:srgbClr val="0B2B46"/>
                </a:solidFill>
                <a:latin typeface="Arial"/>
              </a:rPr>
              <a:t>Wat in de casus geeft aanleiding om dit te onderzoeken?</a:t>
            </a:r>
          </a:p>
        </p:txBody>
      </p:sp>
      <p:sp>
        <p:nvSpPr>
          <p:cNvPr id="14" name="Rounded Rectangle 13"/>
          <p:cNvSpPr/>
          <p:nvPr/>
        </p:nvSpPr>
        <p:spPr>
          <a:xfrm>
            <a:off x="8156448" y="1938528"/>
            <a:ext cx="3602736" cy="3127248"/>
          </a:xfrm>
          <a:prstGeom prst="roundRect">
            <a:avLst>
              <a:gd name="adj" fmla="val 6500"/>
            </a:avLst>
          </a:prstGeom>
          <a:solidFill>
            <a:srgbClr val="F2E9EF"/>
          </a:solidFill>
          <a:ln w="10795">
            <a:solidFill>
              <a:srgbClr val="DCCF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75904" y="2176272"/>
            <a:ext cx="3154680" cy="274320"/>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500" b="1">
                <a:solidFill>
                  <a:srgbClr val="8B5C78"/>
                </a:solidFill>
                <a:latin typeface="Arial"/>
              </a:rPr>
              <a:t>VRAAG</a:t>
            </a:r>
          </a:p>
        </p:txBody>
      </p:sp>
      <p:sp>
        <p:nvSpPr>
          <p:cNvPr id="16" name="TextBox 15"/>
          <p:cNvSpPr txBox="1"/>
          <p:nvPr/>
        </p:nvSpPr>
        <p:spPr>
          <a:xfrm>
            <a:off x="8375904" y="2816352"/>
            <a:ext cx="3099816" cy="969264"/>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500" b="1">
                <a:solidFill>
                  <a:srgbClr val="0B2B46"/>
                </a:solidFill>
                <a:latin typeface="Arial"/>
              </a:rPr>
              <a:t>Wat vraag je aan Sam?</a:t>
            </a:r>
          </a:p>
        </p:txBody>
      </p:sp>
      <p:sp>
        <p:nvSpPr>
          <p:cNvPr id="17" name="TextBox 16"/>
          <p:cNvSpPr txBox="1"/>
          <p:nvPr/>
        </p:nvSpPr>
        <p:spPr>
          <a:xfrm>
            <a:off x="8375904" y="4059936"/>
            <a:ext cx="3127248" cy="76809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900" b="0">
                <a:solidFill>
                  <a:srgbClr val="0B2B46"/>
                </a:solidFill>
                <a:latin typeface="Arial"/>
              </a:rPr>
              <a:t>Laat ruimte voor zijn eigen antwoord.</a:t>
            </a:r>
          </a:p>
        </p:txBody>
      </p:sp>
      <p:sp>
        <p:nvSpPr>
          <p:cNvPr id="18" name="Rounded Rectangle 17"/>
          <p:cNvSpPr/>
          <p:nvPr/>
        </p:nvSpPr>
        <p:spPr>
          <a:xfrm>
            <a:off x="621792" y="5404104"/>
            <a:ext cx="10936224" cy="722376"/>
          </a:xfrm>
          <a:prstGeom prst="roundRect">
            <a:avLst>
              <a:gd name="adj" fmla="val 6500"/>
            </a:avLst>
          </a:prstGeom>
          <a:solidFill>
            <a:srgbClr val="FFFFFF"/>
          </a:solidFill>
          <a:ln w="10795">
            <a:solidFill>
              <a:srgbClr val="DCCF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59536" y="5550408"/>
            <a:ext cx="10442448" cy="411480"/>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200" b="1">
                <a:solidFill>
                  <a:srgbClr val="6F9671"/>
                </a:solidFill>
                <a:latin typeface="Arial"/>
              </a:rPr>
              <a:t>We weten nog niet waarom Sam niet begint. We hebben wel een betere vraag.</a:t>
            </a:r>
          </a:p>
        </p:txBody>
      </p:sp>
      <p:sp>
        <p:nvSpPr>
          <p:cNvPr id="20" name="voettekst"/>
          <p:cNvSpPr txBox="1"/>
          <p:nvPr/>
        </p:nvSpPr>
        <p:spPr>
          <a:xfrm>
            <a:off x="548640" y="6501384"/>
            <a:ext cx="9235440" cy="16459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840" b="0">
                <a:solidFill>
                  <a:srgbClr val="56646B"/>
                </a:solidFill>
                <a:latin typeface="Arial"/>
              </a:rPr>
              <a:t>Workshop Leerenergie | Studio Umoya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315"/>
        <p:cNvGrpSpPr/>
        <p:nvPr/>
      </p:nvGrpSpPr>
      <p:grpSpPr>
        <a:xfrm>
          <a:off x="0" y="0"/>
          <a:ext cx="0" cy="0"/>
          <a:chOff x="0" y="0"/>
          <a:chExt cx="0" cy="0"/>
        </a:xfrm>
      </p:grpSpPr>
      <p:sp>
        <p:nvSpPr>
          <p:cNvPr id="316" name="Google Shape;316;p9"/>
          <p:cNvSpPr/>
          <p:nvPr/>
        </p:nvSpPr>
        <p:spPr>
          <a:xfrm>
            <a:off x="502920" y="347472"/>
            <a:ext cx="704088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2B46"/>
              </a:buClr>
              <a:buSzPts val="2900"/>
              <a:buFont typeface="Georgia"/>
              <a:buNone/>
            </a:pPr>
            <a:r>
              <a:rPr lang="nl-NL" sz="2900" b="1" i="0" u="none" strike="noStrike" cap="none">
                <a:solidFill>
                  <a:srgbClr val="0B2B46"/>
                </a:solidFill>
                <a:latin typeface="Georgia"/>
                <a:ea typeface="Georgia"/>
                <a:cs typeface="Georgia"/>
                <a:sym typeface="Georgia"/>
              </a:rPr>
              <a:t>Van label naar lens</a:t>
            </a:r>
            <a:endParaRPr sz="2900" b="0" i="0" u="none" strike="noStrike" cap="none">
              <a:solidFill>
                <a:schemeClr val="dk1"/>
              </a:solidFill>
              <a:latin typeface="Arial"/>
              <a:ea typeface="Arial"/>
              <a:cs typeface="Arial"/>
              <a:sym typeface="Arial"/>
            </a:endParaRPr>
          </a:p>
        </p:txBody>
      </p:sp>
      <p:sp>
        <p:nvSpPr>
          <p:cNvPr id="317" name="Google Shape;317;p9"/>
          <p:cNvSpPr/>
          <p:nvPr/>
        </p:nvSpPr>
        <p:spPr>
          <a:xfrm>
            <a:off x="530352" y="822960"/>
            <a:ext cx="749808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5C78"/>
              </a:buClr>
              <a:buSzPts val="1250"/>
              <a:buFont typeface="Arial"/>
              <a:buNone/>
            </a:pPr>
            <a:r>
              <a:rPr lang="nl-NL" sz="1250" b="1" i="0" u="none" strike="noStrike" cap="none">
                <a:solidFill>
                  <a:srgbClr val="8B5C78"/>
                </a:solidFill>
                <a:latin typeface="Arial"/>
                <a:ea typeface="Arial"/>
                <a:cs typeface="Arial"/>
                <a:sym typeface="Arial"/>
              </a:rPr>
              <a:t>dezelfde casus, maar nu via de leerenergie-werkwijze</a:t>
            </a:r>
            <a:endParaRPr sz="1250" b="0" i="0" u="none" strike="noStrike" cap="none">
              <a:solidFill>
                <a:schemeClr val="dk1"/>
              </a:solidFill>
              <a:latin typeface="Arial"/>
              <a:ea typeface="Arial"/>
              <a:cs typeface="Arial"/>
              <a:sym typeface="Arial"/>
            </a:endParaRPr>
          </a:p>
        </p:txBody>
      </p:sp>
      <p:cxnSp>
        <p:nvCxnSpPr>
          <p:cNvPr id="318" name="Google Shape;318;p9"/>
          <p:cNvCxnSpPr/>
          <p:nvPr/>
        </p:nvCxnSpPr>
        <p:spPr>
          <a:xfrm>
            <a:off x="530352" y="1069848"/>
            <a:ext cx="1234440" cy="0"/>
          </a:xfrm>
          <a:prstGeom prst="straightConnector1">
            <a:avLst/>
          </a:prstGeom>
          <a:noFill/>
          <a:ln w="25400" cap="flat" cmpd="sng">
            <a:solidFill>
              <a:srgbClr val="8B5C78"/>
            </a:solidFill>
            <a:prstDash val="solid"/>
            <a:round/>
            <a:headEnd type="none" w="sm" len="sm"/>
            <a:tailEnd type="none" w="sm" len="sm"/>
          </a:ln>
        </p:spPr>
      </p:cxnSp>
      <p:cxnSp>
        <p:nvCxnSpPr>
          <p:cNvPr id="319" name="Google Shape;319;p9"/>
          <p:cNvCxnSpPr/>
          <p:nvPr/>
        </p:nvCxnSpPr>
        <p:spPr>
          <a:xfrm>
            <a:off x="1764792" y="1069848"/>
            <a:ext cx="685800" cy="0"/>
          </a:xfrm>
          <a:prstGeom prst="straightConnector1">
            <a:avLst/>
          </a:prstGeom>
          <a:noFill/>
          <a:ln w="25400" cap="flat" cmpd="sng">
            <a:solidFill>
              <a:srgbClr val="6F9671"/>
            </a:solidFill>
            <a:prstDash val="solid"/>
            <a:round/>
            <a:headEnd type="none" w="sm" len="sm"/>
            <a:tailEnd type="none" w="sm" len="sm"/>
          </a:ln>
        </p:spPr>
      </p:cxnSp>
      <p:sp>
        <p:nvSpPr>
          <p:cNvPr id="320" name="Google Shape;320;p9"/>
          <p:cNvSpPr/>
          <p:nvPr/>
        </p:nvSpPr>
        <p:spPr>
          <a:xfrm>
            <a:off x="640080" y="1463040"/>
            <a:ext cx="3520440" cy="3383280"/>
          </a:xfrm>
          <a:prstGeom prst="roundRect">
            <a:avLst>
              <a:gd name="adj" fmla="val 4324"/>
            </a:avLst>
          </a:prstGeom>
          <a:solidFill>
            <a:srgbClr val="EBF1E7"/>
          </a:solidFill>
          <a:ln w="10150" cap="flat" cmpd="sng">
            <a:solidFill>
              <a:srgbClr val="245B5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a:off x="896112" y="1737360"/>
            <a:ext cx="3017520" cy="256032"/>
          </a:xfrm>
          <a:prstGeom prst="rect">
            <a:avLst/>
          </a:prstGeom>
          <a:noFill/>
          <a:ln>
            <a:noFill/>
          </a:ln>
        </p:spPr>
        <p:txBody>
          <a:bodyPr spcFirstLastPara="1" wrap="square" lIns="625" tIns="625" rIns="625" bIns="625" anchor="t" anchorCtr="0">
            <a:normAutofit fontScale="92500" lnSpcReduction="20000"/>
          </a:bodyPr>
          <a:lstStyle/>
          <a:p>
            <a:pPr marL="0" marR="0" lvl="0" indent="0" algn="l" rtl="0">
              <a:spcBef>
                <a:spcPts val="0"/>
              </a:spcBef>
              <a:spcAft>
                <a:spcPts val="0"/>
              </a:spcAft>
              <a:buClr>
                <a:srgbClr val="245B50"/>
              </a:buClr>
              <a:buSzPts val="2200"/>
              <a:buFont typeface="Arial"/>
              <a:buNone/>
            </a:pPr>
            <a:r>
              <a:rPr lang="nl-NL" sz="2200" b="1" i="0" u="none" strike="noStrike" cap="none">
                <a:solidFill>
                  <a:srgbClr val="245B50"/>
                </a:solidFill>
                <a:latin typeface="Arial"/>
                <a:ea typeface="Arial"/>
                <a:cs typeface="Arial"/>
                <a:sym typeface="Arial"/>
              </a:rPr>
              <a:t>KIJK</a:t>
            </a:r>
            <a:endParaRPr sz="2200" b="0" i="0" u="none" strike="noStrike" cap="none">
              <a:solidFill>
                <a:schemeClr val="dk1"/>
              </a:solidFill>
              <a:latin typeface="Arial"/>
              <a:ea typeface="Arial"/>
              <a:cs typeface="Arial"/>
              <a:sym typeface="Arial"/>
            </a:endParaRPr>
          </a:p>
        </p:txBody>
      </p:sp>
      <p:sp>
        <p:nvSpPr>
          <p:cNvPr id="322" name="Google Shape;322;p9"/>
          <p:cNvSpPr/>
          <p:nvPr/>
        </p:nvSpPr>
        <p:spPr>
          <a:xfrm>
            <a:off x="896112" y="2148840"/>
            <a:ext cx="2971800" cy="256032"/>
          </a:xfrm>
          <a:prstGeom prst="rect">
            <a:avLst/>
          </a:prstGeom>
          <a:noFill/>
          <a:ln>
            <a:noFill/>
          </a:ln>
        </p:spPr>
        <p:txBody>
          <a:bodyPr spcFirstLastPara="1" wrap="square" lIns="625" tIns="625" rIns="625" bIns="625" anchor="t" anchorCtr="0">
            <a:normAutofit/>
          </a:bodyPr>
          <a:lstStyle/>
          <a:p>
            <a:pPr marL="0" marR="0" lvl="0" indent="0" algn="l" rtl="0">
              <a:spcBef>
                <a:spcPts val="0"/>
              </a:spcBef>
              <a:spcAft>
                <a:spcPts val="0"/>
              </a:spcAft>
              <a:buClr>
                <a:srgbClr val="0B2B46"/>
              </a:buClr>
              <a:buSzPts val="1600"/>
              <a:buFont typeface="Arial"/>
              <a:buNone/>
            </a:pPr>
            <a:r>
              <a:rPr lang="nl-NL" sz="1600" b="1" i="0" u="none" strike="noStrike" cap="none">
                <a:solidFill>
                  <a:srgbClr val="0B2B46"/>
                </a:solidFill>
                <a:latin typeface="Arial"/>
                <a:ea typeface="Arial"/>
                <a:cs typeface="Arial"/>
                <a:sym typeface="Arial"/>
              </a:rPr>
              <a:t>Wat zien we feitelijk?</a:t>
            </a:r>
            <a:endParaRPr sz="1600" b="0" i="0" u="none" strike="noStrike" cap="none">
              <a:solidFill>
                <a:schemeClr val="dk1"/>
              </a:solidFill>
              <a:latin typeface="Arial"/>
              <a:ea typeface="Arial"/>
              <a:cs typeface="Arial"/>
              <a:sym typeface="Arial"/>
            </a:endParaRPr>
          </a:p>
        </p:txBody>
      </p:sp>
      <p:sp>
        <p:nvSpPr>
          <p:cNvPr id="323" name="Google Shape;323;p9"/>
          <p:cNvSpPr/>
          <p:nvPr/>
        </p:nvSpPr>
        <p:spPr>
          <a:xfrm>
            <a:off x="896112" y="2651760"/>
            <a:ext cx="2971800" cy="1143000"/>
          </a:xfrm>
          <a:prstGeom prst="rect">
            <a:avLst/>
          </a:prstGeom>
          <a:noFill/>
          <a:ln>
            <a:noFill/>
          </a:ln>
        </p:spPr>
        <p:txBody>
          <a:bodyPr spcFirstLastPara="1" wrap="square" lIns="625" tIns="625" rIns="625" bIns="625" anchor="t" anchorCtr="0">
            <a:normAutofit/>
          </a:bodyPr>
          <a:lstStyle/>
          <a:p>
            <a:pPr marL="0" marR="0" lvl="0" indent="0" algn="l" rtl="0">
              <a:spcBef>
                <a:spcPts val="0"/>
              </a:spcBef>
              <a:spcAft>
                <a:spcPts val="0"/>
              </a:spcAft>
              <a:buClr>
                <a:srgbClr val="0B2B46"/>
              </a:buClr>
              <a:buSzPts val="1700"/>
              <a:buFont typeface="Arial"/>
              <a:buNone/>
            </a:pPr>
            <a:r>
              <a:rPr lang="nl-NL" sz="1700" b="0" i="0" u="none" strike="noStrike" cap="none">
                <a:solidFill>
                  <a:srgbClr val="0B2B46"/>
                </a:solidFill>
                <a:latin typeface="Arial"/>
                <a:ea typeface="Arial"/>
                <a:cs typeface="Arial"/>
                <a:sym typeface="Arial"/>
              </a:rPr>
              <a:t>Laptop is na tien minuten nog niet open. Sam zegt “ja, zo” en zit later op telefoon.</a:t>
            </a:r>
            <a:endParaRPr sz="1700" b="0" i="0" u="none" strike="noStrike" cap="none">
              <a:solidFill>
                <a:schemeClr val="dk1"/>
              </a:solidFill>
              <a:latin typeface="Arial"/>
              <a:ea typeface="Arial"/>
              <a:cs typeface="Arial"/>
              <a:sym typeface="Arial"/>
            </a:endParaRPr>
          </a:p>
        </p:txBody>
      </p:sp>
      <p:sp>
        <p:nvSpPr>
          <p:cNvPr id="324" name="Google Shape;324;p9"/>
          <p:cNvSpPr/>
          <p:nvPr/>
        </p:nvSpPr>
        <p:spPr>
          <a:xfrm>
            <a:off x="4343400" y="1463040"/>
            <a:ext cx="3520440" cy="3383280"/>
          </a:xfrm>
          <a:prstGeom prst="roundRect">
            <a:avLst>
              <a:gd name="adj" fmla="val 4324"/>
            </a:avLst>
          </a:prstGeom>
          <a:solidFill>
            <a:srgbClr val="FBF1D9"/>
          </a:solidFill>
          <a:ln w="10150" cap="flat" cmpd="sng">
            <a:solidFill>
              <a:srgbClr val="E9B04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4599432" y="1737360"/>
            <a:ext cx="3017520" cy="256032"/>
          </a:xfrm>
          <a:prstGeom prst="rect">
            <a:avLst/>
          </a:prstGeom>
          <a:noFill/>
          <a:ln>
            <a:noFill/>
          </a:ln>
        </p:spPr>
        <p:txBody>
          <a:bodyPr spcFirstLastPara="1" wrap="square" lIns="625" tIns="625" rIns="625" bIns="625" anchor="t" anchorCtr="0">
            <a:normAutofit fontScale="92500" lnSpcReduction="20000"/>
          </a:bodyPr>
          <a:lstStyle/>
          <a:p>
            <a:pPr marL="0" marR="0" lvl="0" indent="0" algn="l" rtl="0">
              <a:spcBef>
                <a:spcPts val="0"/>
              </a:spcBef>
              <a:spcAft>
                <a:spcPts val="0"/>
              </a:spcAft>
              <a:buClr>
                <a:srgbClr val="E9B04E"/>
              </a:buClr>
              <a:buSzPts val="2200"/>
              <a:buFont typeface="Arial"/>
              <a:buNone/>
            </a:pPr>
            <a:r>
              <a:rPr lang="nl-NL" sz="2200" b="1" i="0" u="none" strike="noStrike" cap="none">
                <a:solidFill>
                  <a:srgbClr val="E9B04E"/>
                </a:solidFill>
                <a:latin typeface="Arial"/>
                <a:ea typeface="Arial"/>
                <a:cs typeface="Arial"/>
                <a:sym typeface="Arial"/>
              </a:rPr>
              <a:t>VERMOED</a:t>
            </a:r>
            <a:endParaRPr sz="2200" b="0" i="0" u="none" strike="noStrike" cap="none">
              <a:solidFill>
                <a:schemeClr val="dk1"/>
              </a:solidFill>
              <a:latin typeface="Arial"/>
              <a:ea typeface="Arial"/>
              <a:cs typeface="Arial"/>
              <a:sym typeface="Arial"/>
            </a:endParaRPr>
          </a:p>
        </p:txBody>
      </p:sp>
      <p:sp>
        <p:nvSpPr>
          <p:cNvPr id="326" name="Google Shape;326;p9"/>
          <p:cNvSpPr/>
          <p:nvPr/>
        </p:nvSpPr>
        <p:spPr>
          <a:xfrm>
            <a:off x="4599432" y="2148840"/>
            <a:ext cx="2971800" cy="256032"/>
          </a:xfrm>
          <a:prstGeom prst="rect">
            <a:avLst/>
          </a:prstGeom>
          <a:noFill/>
          <a:ln>
            <a:noFill/>
          </a:ln>
        </p:spPr>
        <p:txBody>
          <a:bodyPr spcFirstLastPara="1" wrap="square" lIns="625" tIns="625" rIns="625" bIns="625" anchor="t" anchorCtr="0">
            <a:normAutofit/>
          </a:bodyPr>
          <a:lstStyle/>
          <a:p>
            <a:pPr marL="0" marR="0" lvl="0" indent="0" algn="l" rtl="0">
              <a:spcBef>
                <a:spcPts val="0"/>
              </a:spcBef>
              <a:spcAft>
                <a:spcPts val="0"/>
              </a:spcAft>
              <a:buClr>
                <a:srgbClr val="0B2B46"/>
              </a:buClr>
              <a:buSzPts val="1600"/>
              <a:buFont typeface="Arial"/>
              <a:buNone/>
            </a:pPr>
            <a:r>
              <a:rPr lang="nl-NL" sz="1600" b="1" i="0" u="none" strike="noStrike" cap="none">
                <a:solidFill>
                  <a:srgbClr val="0B2B46"/>
                </a:solidFill>
                <a:latin typeface="Arial"/>
                <a:ea typeface="Arial"/>
                <a:cs typeface="Arial"/>
                <a:sym typeface="Arial"/>
              </a:rPr>
              <a:t>Welke pijler kan meespelen?</a:t>
            </a:r>
            <a:endParaRPr sz="1600" b="0" i="0" u="none" strike="noStrike" cap="none">
              <a:solidFill>
                <a:schemeClr val="dk1"/>
              </a:solidFill>
              <a:latin typeface="Arial"/>
              <a:ea typeface="Arial"/>
              <a:cs typeface="Arial"/>
              <a:sym typeface="Arial"/>
            </a:endParaRPr>
          </a:p>
        </p:txBody>
      </p:sp>
      <p:sp>
        <p:nvSpPr>
          <p:cNvPr id="327" name="Google Shape;327;p9"/>
          <p:cNvSpPr/>
          <p:nvPr/>
        </p:nvSpPr>
        <p:spPr>
          <a:xfrm>
            <a:off x="4599432" y="2651760"/>
            <a:ext cx="2971800" cy="1143000"/>
          </a:xfrm>
          <a:prstGeom prst="rect">
            <a:avLst/>
          </a:prstGeom>
          <a:noFill/>
          <a:ln>
            <a:noFill/>
          </a:ln>
        </p:spPr>
        <p:txBody>
          <a:bodyPr spcFirstLastPara="1" wrap="square" lIns="625" tIns="625" rIns="625" bIns="625" anchor="t" anchorCtr="0">
            <a:normAutofit/>
          </a:bodyPr>
          <a:lstStyle/>
          <a:p>
            <a:pPr marL="0" marR="0" lvl="0" indent="0" algn="l" rtl="0">
              <a:spcBef>
                <a:spcPts val="0"/>
              </a:spcBef>
              <a:spcAft>
                <a:spcPts val="0"/>
              </a:spcAft>
              <a:buClr>
                <a:srgbClr val="0B2B46"/>
              </a:buClr>
              <a:buSzPts val="1700"/>
              <a:buFont typeface="Arial"/>
              <a:buNone/>
            </a:pPr>
            <a:r>
              <a:rPr lang="nl-NL" sz="1700" b="0" i="0" u="none" strike="noStrike" cap="none">
                <a:solidFill>
                  <a:srgbClr val="0B2B46"/>
                </a:solidFill>
                <a:latin typeface="Arial"/>
                <a:ea typeface="Arial"/>
                <a:cs typeface="Arial"/>
                <a:sym typeface="Arial"/>
              </a:rPr>
              <a:t>Competentie? Autonomie? Energie &amp; herstel? We kiezen één eerste ingang.</a:t>
            </a:r>
            <a:endParaRPr sz="1700" b="0" i="0" u="none" strike="noStrike" cap="none">
              <a:solidFill>
                <a:schemeClr val="dk1"/>
              </a:solidFill>
              <a:latin typeface="Arial"/>
              <a:ea typeface="Arial"/>
              <a:cs typeface="Arial"/>
              <a:sym typeface="Arial"/>
            </a:endParaRPr>
          </a:p>
        </p:txBody>
      </p:sp>
      <p:sp>
        <p:nvSpPr>
          <p:cNvPr id="328" name="Google Shape;328;p9"/>
          <p:cNvSpPr/>
          <p:nvPr/>
        </p:nvSpPr>
        <p:spPr>
          <a:xfrm>
            <a:off x="8046720" y="1463040"/>
            <a:ext cx="3520440" cy="3383280"/>
          </a:xfrm>
          <a:prstGeom prst="roundRect">
            <a:avLst>
              <a:gd name="adj" fmla="val 4324"/>
            </a:avLst>
          </a:prstGeom>
          <a:solidFill>
            <a:srgbClr val="F2E9EF"/>
          </a:solidFill>
          <a:ln w="10150" cap="flat" cmpd="sng">
            <a:solidFill>
              <a:srgbClr val="8B5C7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8302752" y="1737360"/>
            <a:ext cx="3017520" cy="256032"/>
          </a:xfrm>
          <a:prstGeom prst="rect">
            <a:avLst/>
          </a:prstGeom>
          <a:noFill/>
          <a:ln>
            <a:noFill/>
          </a:ln>
        </p:spPr>
        <p:txBody>
          <a:bodyPr spcFirstLastPara="1" wrap="square" lIns="625" tIns="625" rIns="625" bIns="625" anchor="t" anchorCtr="0">
            <a:normAutofit fontScale="92500" lnSpcReduction="20000"/>
          </a:bodyPr>
          <a:lstStyle/>
          <a:p>
            <a:pPr marL="0" marR="0" lvl="0" indent="0" algn="l" rtl="0">
              <a:spcBef>
                <a:spcPts val="0"/>
              </a:spcBef>
              <a:spcAft>
                <a:spcPts val="0"/>
              </a:spcAft>
              <a:buClr>
                <a:srgbClr val="8B5C78"/>
              </a:buClr>
              <a:buSzPts val="2200"/>
              <a:buFont typeface="Arial"/>
              <a:buNone/>
            </a:pPr>
            <a:r>
              <a:rPr lang="nl-NL" sz="2200" b="1" i="0" u="none" strike="noStrike" cap="none">
                <a:solidFill>
                  <a:srgbClr val="8B5C78"/>
                </a:solidFill>
                <a:latin typeface="Arial"/>
                <a:ea typeface="Arial"/>
                <a:cs typeface="Arial"/>
                <a:sym typeface="Arial"/>
              </a:rPr>
              <a:t>VRAAG</a:t>
            </a:r>
            <a:endParaRPr sz="2200" b="0" i="0" u="none" strike="noStrike" cap="none">
              <a:solidFill>
                <a:schemeClr val="dk1"/>
              </a:solidFill>
              <a:latin typeface="Arial"/>
              <a:ea typeface="Arial"/>
              <a:cs typeface="Arial"/>
              <a:sym typeface="Arial"/>
            </a:endParaRPr>
          </a:p>
        </p:txBody>
      </p:sp>
      <p:sp>
        <p:nvSpPr>
          <p:cNvPr id="330" name="Google Shape;330;p9"/>
          <p:cNvSpPr/>
          <p:nvPr/>
        </p:nvSpPr>
        <p:spPr>
          <a:xfrm>
            <a:off x="8302752" y="2148840"/>
            <a:ext cx="2971800" cy="256032"/>
          </a:xfrm>
          <a:prstGeom prst="rect">
            <a:avLst/>
          </a:prstGeom>
          <a:noFill/>
          <a:ln>
            <a:noFill/>
          </a:ln>
        </p:spPr>
        <p:txBody>
          <a:bodyPr spcFirstLastPara="1" wrap="square" lIns="625" tIns="625" rIns="625" bIns="625" anchor="t" anchorCtr="0">
            <a:normAutofit/>
          </a:bodyPr>
          <a:lstStyle/>
          <a:p>
            <a:pPr marL="0" marR="0" lvl="0" indent="0" algn="l" rtl="0">
              <a:spcBef>
                <a:spcPts val="0"/>
              </a:spcBef>
              <a:spcAft>
                <a:spcPts val="0"/>
              </a:spcAft>
              <a:buClr>
                <a:srgbClr val="0B2B46"/>
              </a:buClr>
              <a:buSzPts val="1600"/>
              <a:buFont typeface="Arial"/>
              <a:buNone/>
            </a:pPr>
            <a:r>
              <a:rPr lang="nl-NL" sz="1600" b="1" i="0" u="none" strike="noStrike" cap="none">
                <a:solidFill>
                  <a:srgbClr val="0B2B46"/>
                </a:solidFill>
                <a:latin typeface="Arial"/>
                <a:ea typeface="Arial"/>
                <a:cs typeface="Arial"/>
                <a:sym typeface="Arial"/>
              </a:rPr>
              <a:t>Wat weten we nog niet?</a:t>
            </a:r>
            <a:endParaRPr sz="1600" b="0" i="0" u="none" strike="noStrike" cap="none">
              <a:solidFill>
                <a:schemeClr val="dk1"/>
              </a:solidFill>
              <a:latin typeface="Arial"/>
              <a:ea typeface="Arial"/>
              <a:cs typeface="Arial"/>
              <a:sym typeface="Arial"/>
            </a:endParaRPr>
          </a:p>
        </p:txBody>
      </p:sp>
      <p:sp>
        <p:nvSpPr>
          <p:cNvPr id="331" name="Google Shape;331;p9"/>
          <p:cNvSpPr/>
          <p:nvPr/>
        </p:nvSpPr>
        <p:spPr>
          <a:xfrm>
            <a:off x="8302752" y="2651760"/>
            <a:ext cx="2971800" cy="1143000"/>
          </a:xfrm>
          <a:prstGeom prst="rect">
            <a:avLst/>
          </a:prstGeom>
          <a:noFill/>
          <a:ln>
            <a:noFill/>
          </a:ln>
        </p:spPr>
        <p:txBody>
          <a:bodyPr spcFirstLastPara="1" wrap="square" lIns="625" tIns="625" rIns="625" bIns="625" anchor="t" anchorCtr="0">
            <a:normAutofit/>
          </a:bodyPr>
          <a:lstStyle/>
          <a:p>
            <a:pPr marL="0" marR="0" lvl="0" indent="0" algn="l" rtl="0">
              <a:spcBef>
                <a:spcPts val="0"/>
              </a:spcBef>
              <a:spcAft>
                <a:spcPts val="0"/>
              </a:spcAft>
              <a:buClr>
                <a:srgbClr val="0B2B46"/>
              </a:buClr>
              <a:buSzPts val="1700"/>
              <a:buFont typeface="Arial"/>
              <a:buNone/>
            </a:pPr>
            <a:r>
              <a:rPr lang="nl-NL" sz="1700">
                <a:solidFill>
                  <a:srgbClr val="0B2B46"/>
                </a:solidFill>
                <a:latin typeface="Arial"/>
              </a:rPr>
              <a:t>“Ik zie dat je laptop nog dicht is. Hoe gaat het met deze opdracht?”</a:t>
            </a:r>
            <a:endParaRPr sz="1700" b="0" i="0" u="none" strike="noStrike" cap="none">
              <a:solidFill>
                <a:schemeClr val="dk1"/>
              </a:solidFill>
              <a:latin typeface="Arial"/>
              <a:ea typeface="Arial"/>
              <a:cs typeface="Arial"/>
              <a:sym typeface="Arial"/>
            </a:endParaRPr>
          </a:p>
        </p:txBody>
      </p:sp>
      <p:sp>
        <p:nvSpPr>
          <p:cNvPr id="332" name="Google Shape;332;p9"/>
          <p:cNvSpPr/>
          <p:nvPr/>
        </p:nvSpPr>
        <p:spPr>
          <a:xfrm>
            <a:off x="960120" y="5413248"/>
            <a:ext cx="10241280" cy="329184"/>
          </a:xfrm>
          <a:prstGeom prst="rect">
            <a:avLst/>
          </a:prstGeom>
          <a:noFill/>
          <a:ln>
            <a:noFill/>
          </a:ln>
        </p:spPr>
        <p:txBody>
          <a:bodyPr spcFirstLastPara="1" wrap="square" lIns="625" tIns="625" rIns="625" bIns="625" anchor="t" anchorCtr="0">
            <a:normAutofit fontScale="92500"/>
          </a:bodyPr>
          <a:lstStyle/>
          <a:p>
            <a:pPr marL="0" marR="0" lvl="0" indent="0" algn="ctr" rtl="0">
              <a:spcBef>
                <a:spcPts val="0"/>
              </a:spcBef>
              <a:spcAft>
                <a:spcPts val="0"/>
              </a:spcAft>
              <a:buClr>
                <a:srgbClr val="0B2B46"/>
              </a:buClr>
              <a:buSzPts val="2200"/>
              <a:buFont typeface="Arial"/>
              <a:buNone/>
            </a:pPr>
            <a:r>
              <a:rPr lang="nl-NL" sz="2200" b="1" i="0" u="none" strike="noStrike" cap="none">
                <a:solidFill>
                  <a:srgbClr val="0B2B46"/>
                </a:solidFill>
                <a:latin typeface="Arial"/>
                <a:ea typeface="Arial"/>
                <a:cs typeface="Arial"/>
                <a:sym typeface="Arial"/>
              </a:rPr>
              <a:t>Pas daarna ontwerp je een kleine interventie. Dat doen we in het Interventielab.</a:t>
            </a:r>
            <a:endParaRPr sz="2200" b="0" i="0" u="none" strike="noStrike" cap="none">
              <a:solidFill>
                <a:schemeClr val="dk1"/>
              </a:solidFill>
              <a:latin typeface="Arial"/>
              <a:ea typeface="Arial"/>
              <a:cs typeface="Arial"/>
              <a:sym typeface="Arial"/>
            </a:endParaRPr>
          </a:p>
        </p:txBody>
      </p:sp>
      <p:sp>
        <p:nvSpPr>
          <p:cNvPr id="333" name="Google Shape;333;p9"/>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Casus</a:t>
            </a:r>
            <a:endParaRPr sz="750" b="0" i="0" u="none" strike="noStrike" cap="non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8F1F4"/>
        </a:solidFill>
        <a:effectLst/>
      </p:bgPr>
    </p:bg>
    <p:spTree>
      <p:nvGrpSpPr>
        <p:cNvPr id="1" name="Shape 354"/>
        <p:cNvGrpSpPr/>
        <p:nvPr/>
      </p:nvGrpSpPr>
      <p:grpSpPr>
        <a:xfrm>
          <a:off x="0" y="0"/>
          <a:ext cx="0" cy="0"/>
          <a:chOff x="0" y="0"/>
          <a:chExt cx="0" cy="0"/>
        </a:xfrm>
      </p:grpSpPr>
      <p:pic>
        <p:nvPicPr>
          <p:cNvPr id="355" name="Google Shape;355;h6cff5c43ee950c2c_0_149" title="Analyse-uitvoer 1.png"/>
          <p:cNvPicPr preferRelativeResize="0"/>
          <p:nvPr/>
        </p:nvPicPr>
        <p:blipFill>
          <a:blip r:embed="rId3">
            <a:alphaModFix/>
          </a:blip>
          <a:stretch>
            <a:fillRect/>
          </a:stretch>
        </p:blipFill>
        <p:spPr>
          <a:xfrm>
            <a:off x="3911600" y="152400"/>
            <a:ext cx="4368801" cy="655320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339"/>
        <p:cNvGrpSpPr/>
        <p:nvPr/>
      </p:nvGrpSpPr>
      <p:grpSpPr>
        <a:xfrm>
          <a:off x="0" y="0"/>
          <a:ext cx="0" cy="0"/>
          <a:chOff x="0" y="0"/>
          <a:chExt cx="0" cy="0"/>
        </a:xfrm>
      </p:grpSpPr>
      <p:sp>
        <p:nvSpPr>
          <p:cNvPr id="2" name="TextBox 1"/>
          <p:cNvSpPr txBox="1"/>
          <p:nvPr/>
        </p:nvSpPr>
        <p:spPr>
          <a:xfrm>
            <a:off x="548640" y="292608"/>
            <a:ext cx="11018520" cy="585216"/>
          </a:xfrm>
          <a:prstGeom prst="rect">
            <a:avLst/>
          </a:prstGeom>
          <a:noFill/>
        </p:spPr>
        <p:txBody>
          <a:bodyPr wrap="square" lIns="0" tIns="0" rIns="0" bIns="0" anchor="t">
            <a:spAutoFit/>
          </a:bodyPr>
          <a:lstStyle/>
          <a:p>
            <a:pPr algn="l">
              <a:lnSpc>
                <a:spcPct val="112000"/>
              </a:lnSpc>
              <a:spcBef>
                <a:spcPts val="0"/>
              </a:spcBef>
              <a:spcAft>
                <a:spcPts val="0"/>
              </a:spcAft>
            </a:pPr>
            <a:r>
              <a:rPr sz="2900" b="1">
                <a:solidFill>
                  <a:srgbClr val="0B2B46"/>
                </a:solidFill>
                <a:latin typeface="Georgia"/>
              </a:rPr>
              <a:t>Interventielab | Ontwerp één kleine verandering</a:t>
            </a:r>
          </a:p>
        </p:txBody>
      </p:sp>
      <p:sp>
        <p:nvSpPr>
          <p:cNvPr id="3" name="TextBox 2"/>
          <p:cNvSpPr txBox="1"/>
          <p:nvPr/>
        </p:nvSpPr>
        <p:spPr>
          <a:xfrm>
            <a:off x="585216" y="923544"/>
            <a:ext cx="11009376" cy="420624"/>
          </a:xfrm>
          <a:prstGeom prst="rect">
            <a:avLst/>
          </a:prstGeom>
          <a:noFill/>
        </p:spPr>
        <p:txBody>
          <a:bodyPr wrap="square" lIns="0" tIns="0" rIns="0" bIns="0" anchor="t">
            <a:spAutoFit/>
          </a:bodyPr>
          <a:lstStyle/>
          <a:p>
            <a:pPr algn="l">
              <a:lnSpc>
                <a:spcPct val="112000"/>
              </a:lnSpc>
              <a:spcBef>
                <a:spcPts val="0"/>
              </a:spcBef>
              <a:spcAft>
                <a:spcPts val="0"/>
              </a:spcAft>
            </a:pPr>
            <a:r>
              <a:rPr sz="1800" b="1">
                <a:solidFill>
                  <a:srgbClr val="8B5C78"/>
                </a:solidFill>
                <a:latin typeface="Arial"/>
              </a:rPr>
              <a:t>8 minuten  •  Blijf in je groepje  •  Eén persoon noteert vijf korte regels.</a:t>
            </a:r>
          </a:p>
        </p:txBody>
      </p:sp>
      <p:cxnSp>
        <p:nvCxnSpPr>
          <p:cNvPr id="4" name="Connector 3"/>
          <p:cNvCxnSpPr/>
          <p:nvPr/>
        </p:nvCxnSpPr>
        <p:spPr>
          <a:xfrm>
            <a:off x="594360" y="1495044"/>
            <a:ext cx="1307592" cy="0"/>
          </a:xfrm>
          <a:prstGeom prst="line">
            <a:avLst/>
          </a:prstGeom>
          <a:ln w="25400">
            <a:solidFill>
              <a:srgbClr val="8B5C78"/>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1901952" y="1495044"/>
            <a:ext cx="704088" cy="0"/>
          </a:xfrm>
          <a:prstGeom prst="line">
            <a:avLst/>
          </a:prstGeom>
          <a:ln w="25400">
            <a:solidFill>
              <a:srgbClr val="547B57"/>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594360" y="1737360"/>
            <a:ext cx="6885432" cy="4306824"/>
          </a:xfrm>
          <a:prstGeom prst="roundRect">
            <a:avLst>
              <a:gd name="adj" fmla="val 8000"/>
            </a:avLst>
          </a:prstGeom>
          <a:solidFill>
            <a:srgbClr val="FFFFFF"/>
          </a:solidFill>
          <a:ln w="10160">
            <a:solidFill>
              <a:srgbClr val="DCCF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7708392" y="1737360"/>
            <a:ext cx="3867912" cy="4306824"/>
          </a:xfrm>
          <a:prstGeom prst="roundRect">
            <a:avLst>
              <a:gd name="adj" fmla="val 8000"/>
            </a:avLst>
          </a:prstGeom>
          <a:solidFill>
            <a:srgbClr val="F2E9EF"/>
          </a:solidFill>
          <a:ln w="10160">
            <a:solidFill>
              <a:srgbClr val="DCCF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77824" y="1965960"/>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1</a:t>
            </a:r>
          </a:p>
        </p:txBody>
      </p:sp>
      <p:sp>
        <p:nvSpPr>
          <p:cNvPr id="12" name="TextBox 11"/>
          <p:cNvSpPr txBox="1"/>
          <p:nvPr/>
        </p:nvSpPr>
        <p:spPr>
          <a:xfrm>
            <a:off x="1362456" y="1938528"/>
            <a:ext cx="5760720" cy="228600"/>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KIJK</a:t>
            </a:r>
          </a:p>
        </p:txBody>
      </p:sp>
      <p:sp>
        <p:nvSpPr>
          <p:cNvPr id="13" name="TextBox 12"/>
          <p:cNvSpPr txBox="1"/>
          <p:nvPr/>
        </p:nvSpPr>
        <p:spPr>
          <a:xfrm>
            <a:off x="1362456" y="2203704"/>
            <a:ext cx="5779008" cy="466344"/>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Wat zien of horen we in onze situatie?</a:t>
            </a:r>
          </a:p>
        </p:txBody>
      </p:sp>
      <p:sp>
        <p:nvSpPr>
          <p:cNvPr id="14" name="Oval 13"/>
          <p:cNvSpPr/>
          <p:nvPr/>
        </p:nvSpPr>
        <p:spPr>
          <a:xfrm>
            <a:off x="877824" y="2752344"/>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2</a:t>
            </a:r>
          </a:p>
        </p:txBody>
      </p:sp>
      <p:sp>
        <p:nvSpPr>
          <p:cNvPr id="15" name="TextBox 14"/>
          <p:cNvSpPr txBox="1"/>
          <p:nvPr/>
        </p:nvSpPr>
        <p:spPr>
          <a:xfrm>
            <a:off x="1362456" y="2724912"/>
            <a:ext cx="5760720" cy="228600"/>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VERMOED</a:t>
            </a:r>
          </a:p>
        </p:txBody>
      </p:sp>
      <p:sp>
        <p:nvSpPr>
          <p:cNvPr id="16" name="TextBox 15"/>
          <p:cNvSpPr txBox="1"/>
          <p:nvPr/>
        </p:nvSpPr>
        <p:spPr>
          <a:xfrm>
            <a:off x="1362456" y="2990088"/>
            <a:ext cx="5779008" cy="466344"/>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Welke pijler kiezen we als eerste ingang?</a:t>
            </a:r>
          </a:p>
        </p:txBody>
      </p:sp>
      <p:sp>
        <p:nvSpPr>
          <p:cNvPr id="17" name="Oval 16"/>
          <p:cNvSpPr/>
          <p:nvPr/>
        </p:nvSpPr>
        <p:spPr>
          <a:xfrm>
            <a:off x="877824" y="3538727"/>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3</a:t>
            </a:r>
          </a:p>
        </p:txBody>
      </p:sp>
      <p:sp>
        <p:nvSpPr>
          <p:cNvPr id="18" name="TextBox 17"/>
          <p:cNvSpPr txBox="1"/>
          <p:nvPr/>
        </p:nvSpPr>
        <p:spPr>
          <a:xfrm>
            <a:off x="1362456" y="3511296"/>
            <a:ext cx="5760720" cy="228600"/>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VRAAG</a:t>
            </a:r>
          </a:p>
        </p:txBody>
      </p:sp>
      <p:sp>
        <p:nvSpPr>
          <p:cNvPr id="19" name="TextBox 18"/>
          <p:cNvSpPr txBox="1"/>
          <p:nvPr/>
        </p:nvSpPr>
        <p:spPr>
          <a:xfrm>
            <a:off x="1362456" y="3776472"/>
            <a:ext cx="5779008" cy="466344"/>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Wat moeten we nog aan de student vragen?</a:t>
            </a:r>
          </a:p>
        </p:txBody>
      </p:sp>
      <p:sp>
        <p:nvSpPr>
          <p:cNvPr id="20" name="Oval 19"/>
          <p:cNvSpPr/>
          <p:nvPr/>
        </p:nvSpPr>
        <p:spPr>
          <a:xfrm>
            <a:off x="877824" y="4325112"/>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4</a:t>
            </a:r>
          </a:p>
        </p:txBody>
      </p:sp>
      <p:sp>
        <p:nvSpPr>
          <p:cNvPr id="21" name="TextBox 20"/>
          <p:cNvSpPr txBox="1"/>
          <p:nvPr/>
        </p:nvSpPr>
        <p:spPr>
          <a:xfrm>
            <a:off x="1362456" y="4297680"/>
            <a:ext cx="5760720" cy="228600"/>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PROBEER</a:t>
            </a:r>
          </a:p>
        </p:txBody>
      </p:sp>
      <p:sp>
        <p:nvSpPr>
          <p:cNvPr id="22" name="TextBox 21"/>
          <p:cNvSpPr txBox="1"/>
          <p:nvPr/>
        </p:nvSpPr>
        <p:spPr>
          <a:xfrm>
            <a:off x="1362456" y="4562856"/>
            <a:ext cx="5779008" cy="466344"/>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Wat doen wij anders? Wat doet de student zelf?</a:t>
            </a:r>
          </a:p>
        </p:txBody>
      </p:sp>
      <p:sp>
        <p:nvSpPr>
          <p:cNvPr id="23" name="Oval 22"/>
          <p:cNvSpPr/>
          <p:nvPr/>
        </p:nvSpPr>
        <p:spPr>
          <a:xfrm>
            <a:off x="877824" y="5111496"/>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5</a:t>
            </a:r>
          </a:p>
        </p:txBody>
      </p:sp>
      <p:sp>
        <p:nvSpPr>
          <p:cNvPr id="24" name="TextBox 23"/>
          <p:cNvSpPr txBox="1"/>
          <p:nvPr/>
        </p:nvSpPr>
        <p:spPr>
          <a:xfrm>
            <a:off x="1362456" y="5084064"/>
            <a:ext cx="5760720" cy="228600"/>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KIJK OPNIEUW</a:t>
            </a:r>
          </a:p>
        </p:txBody>
      </p:sp>
      <p:sp>
        <p:nvSpPr>
          <p:cNvPr id="25" name="TextBox 24"/>
          <p:cNvSpPr txBox="1"/>
          <p:nvPr/>
        </p:nvSpPr>
        <p:spPr>
          <a:xfrm>
            <a:off x="1362456" y="5349240"/>
            <a:ext cx="5779008" cy="466344"/>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Welk zichtbaar signaal volgen we, en wanneer?</a:t>
            </a:r>
          </a:p>
        </p:txBody>
      </p:sp>
      <p:sp>
        <p:nvSpPr>
          <p:cNvPr id="26" name="TextBox 25"/>
          <p:cNvSpPr txBox="1"/>
          <p:nvPr/>
        </p:nvSpPr>
        <p:spPr>
          <a:xfrm>
            <a:off x="8010144" y="1984248"/>
            <a:ext cx="3273552" cy="667512"/>
          </a:xfrm>
          <a:prstGeom prst="rect">
            <a:avLst/>
          </a:prstGeom>
          <a:noFill/>
        </p:spPr>
        <p:txBody>
          <a:bodyPr wrap="square" lIns="0" tIns="0" rIns="0" bIns="0" anchor="t">
            <a:spAutoFit/>
          </a:bodyPr>
          <a:lstStyle/>
          <a:p>
            <a:pPr algn="l">
              <a:lnSpc>
                <a:spcPct val="112000"/>
              </a:lnSpc>
              <a:spcBef>
                <a:spcPts val="0"/>
              </a:spcBef>
              <a:spcAft>
                <a:spcPts val="0"/>
              </a:spcAft>
            </a:pPr>
            <a:r>
              <a:rPr sz="2200" b="1">
                <a:solidFill>
                  <a:srgbClr val="8B5C78"/>
                </a:solidFill>
                <a:latin typeface="Arial"/>
              </a:rPr>
              <a:t>Kies één kleine</a:t>
            </a:r>
          </a:p>
          <a:p>
            <a:pPr algn="l">
              <a:lnSpc>
                <a:spcPct val="112000"/>
              </a:lnSpc>
              <a:spcBef>
                <a:spcPts val="0"/>
              </a:spcBef>
              <a:spcAft>
                <a:spcPts val="0"/>
              </a:spcAft>
            </a:pPr>
            <a:r>
              <a:rPr sz="2200" b="1">
                <a:solidFill>
                  <a:srgbClr val="8B5C78"/>
                </a:solidFill>
                <a:latin typeface="Arial"/>
              </a:rPr>
              <a:t>verandering</a:t>
            </a:r>
          </a:p>
        </p:txBody>
      </p:sp>
      <p:sp>
        <p:nvSpPr>
          <p:cNvPr id="27" name="TextBox 26"/>
          <p:cNvSpPr txBox="1"/>
          <p:nvPr/>
        </p:nvSpPr>
        <p:spPr>
          <a:xfrm>
            <a:off x="8010144" y="2807208"/>
            <a:ext cx="3273552" cy="832104"/>
          </a:xfrm>
          <a:prstGeom prst="rect">
            <a:avLst/>
          </a:prstGeom>
          <a:noFill/>
        </p:spPr>
        <p:txBody>
          <a:bodyPr wrap="square" lIns="0" tIns="0" rIns="0" bIns="0" anchor="t">
            <a:spAutoFit/>
          </a:bodyPr>
          <a:lstStyle/>
          <a:p>
            <a:pPr algn="l">
              <a:lnSpc>
                <a:spcPct val="112000"/>
              </a:lnSpc>
              <a:spcBef>
                <a:spcPts val="0"/>
              </a:spcBef>
              <a:spcAft>
                <a:spcPts val="0"/>
              </a:spcAft>
            </a:pPr>
            <a:r>
              <a:rPr sz="2000" b="0">
                <a:solidFill>
                  <a:srgbClr val="0B2B46"/>
                </a:solidFill>
                <a:latin typeface="Arial"/>
              </a:rPr>
              <a:t>Schrijf letterlijk op wat je zegt, doet of aanbiedt.</a:t>
            </a:r>
          </a:p>
        </p:txBody>
      </p:sp>
      <p:sp>
        <p:nvSpPr>
          <p:cNvPr id="28" name="Rounded Rectangle 27"/>
          <p:cNvSpPr/>
          <p:nvPr/>
        </p:nvSpPr>
        <p:spPr>
          <a:xfrm>
            <a:off x="7973568" y="3794760"/>
            <a:ext cx="3337560" cy="1609344"/>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183879" y="3977639"/>
            <a:ext cx="2898648" cy="246888"/>
          </a:xfrm>
          <a:prstGeom prst="rect">
            <a:avLst/>
          </a:prstGeom>
          <a:noFill/>
        </p:spPr>
        <p:txBody>
          <a:bodyPr wrap="square" lIns="0" tIns="0" rIns="0" bIns="0" anchor="t">
            <a:spAutoFit/>
          </a:bodyPr>
          <a:lstStyle/>
          <a:p>
            <a:pPr algn="l">
              <a:lnSpc>
                <a:spcPct val="112000"/>
              </a:lnSpc>
              <a:spcBef>
                <a:spcPts val="0"/>
              </a:spcBef>
              <a:spcAft>
                <a:spcPts val="0"/>
              </a:spcAft>
            </a:pPr>
            <a:r>
              <a:rPr sz="1170" b="1">
                <a:solidFill>
                  <a:srgbClr val="8B5C78"/>
                </a:solidFill>
                <a:latin typeface="Arial"/>
              </a:rPr>
              <a:t>VOORBEELD</a:t>
            </a:r>
          </a:p>
        </p:txBody>
      </p:sp>
      <p:sp>
        <p:nvSpPr>
          <p:cNvPr id="30" name="TextBox 29"/>
          <p:cNvSpPr txBox="1"/>
          <p:nvPr/>
        </p:nvSpPr>
        <p:spPr>
          <a:xfrm>
            <a:off x="8183879" y="4325112"/>
            <a:ext cx="2898648" cy="941832"/>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Maak één eerste stap zichtbaar. De student voert die zelf uit.</a:t>
            </a:r>
          </a:p>
        </p:txBody>
      </p:sp>
      <p:sp>
        <p:nvSpPr>
          <p:cNvPr id="31" name="TextBox 30"/>
          <p:cNvSpPr txBox="1"/>
          <p:nvPr/>
        </p:nvSpPr>
        <p:spPr>
          <a:xfrm>
            <a:off x="667512" y="6163056"/>
            <a:ext cx="10954512" cy="274320"/>
          </a:xfrm>
          <a:prstGeom prst="rect">
            <a:avLst/>
          </a:prstGeom>
          <a:noFill/>
        </p:spPr>
        <p:txBody>
          <a:bodyPr wrap="square" lIns="0" tIns="0" rIns="0" bIns="0" anchor="t">
            <a:spAutoFit/>
          </a:bodyPr>
          <a:lstStyle/>
          <a:p>
            <a:pPr algn="l">
              <a:lnSpc>
                <a:spcPct val="112000"/>
              </a:lnSpc>
              <a:spcBef>
                <a:spcPts val="0"/>
              </a:spcBef>
              <a:spcAft>
                <a:spcPts val="0"/>
              </a:spcAft>
            </a:pPr>
            <a:r>
              <a:rPr sz="1700" b="1">
                <a:solidFill>
                  <a:srgbClr val="547B57"/>
                </a:solidFill>
                <a:latin typeface="Arial"/>
              </a:rPr>
              <a:t>De student is hier niet bij. Formuleer een voorstel dat je eerst samen afstemt.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360"/>
        <p:cNvGrpSpPr/>
        <p:nvPr/>
      </p:nvGrpSpPr>
      <p:grpSpPr>
        <a:xfrm>
          <a:off x="0" y="0"/>
          <a:ext cx="0" cy="0"/>
          <a:chOff x="0" y="0"/>
          <a:chExt cx="0" cy="0"/>
        </a:xfrm>
      </p:grpSpPr>
      <p:sp>
        <p:nvSpPr>
          <p:cNvPr id="2" name="TextBox 1"/>
          <p:cNvSpPr txBox="1"/>
          <p:nvPr/>
        </p:nvSpPr>
        <p:spPr>
          <a:xfrm>
            <a:off x="548640" y="292608"/>
            <a:ext cx="11018520" cy="585216"/>
          </a:xfrm>
          <a:prstGeom prst="rect">
            <a:avLst/>
          </a:prstGeom>
          <a:noFill/>
        </p:spPr>
        <p:txBody>
          <a:bodyPr wrap="square" lIns="0" tIns="0" rIns="0" bIns="0" anchor="t">
            <a:spAutoFit/>
          </a:bodyPr>
          <a:lstStyle/>
          <a:p>
            <a:pPr algn="l">
              <a:lnSpc>
                <a:spcPct val="112000"/>
              </a:lnSpc>
              <a:spcBef>
                <a:spcPts val="0"/>
              </a:spcBef>
              <a:spcAft>
                <a:spcPts val="0"/>
              </a:spcAft>
            </a:pPr>
            <a:r>
              <a:rPr sz="2900" b="1">
                <a:solidFill>
                  <a:srgbClr val="0B2B46"/>
                </a:solidFill>
                <a:latin typeface="Georgia"/>
              </a:rPr>
              <a:t>Carrousel | Feedback zonder werkblad</a:t>
            </a:r>
          </a:p>
        </p:txBody>
      </p:sp>
      <p:sp>
        <p:nvSpPr>
          <p:cNvPr id="3" name="TextBox 2"/>
          <p:cNvSpPr txBox="1"/>
          <p:nvPr/>
        </p:nvSpPr>
        <p:spPr>
          <a:xfrm>
            <a:off x="585216" y="923544"/>
            <a:ext cx="11009376" cy="420624"/>
          </a:xfrm>
          <a:prstGeom prst="rect">
            <a:avLst/>
          </a:prstGeom>
          <a:noFill/>
        </p:spPr>
        <p:txBody>
          <a:bodyPr wrap="square" lIns="0" tIns="0" rIns="0" bIns="0" anchor="t">
            <a:spAutoFit/>
          </a:bodyPr>
          <a:lstStyle/>
          <a:p>
            <a:pPr algn="l">
              <a:lnSpc>
                <a:spcPct val="112000"/>
              </a:lnSpc>
              <a:spcBef>
                <a:spcPts val="0"/>
              </a:spcBef>
              <a:spcAft>
                <a:spcPts val="0"/>
              </a:spcAft>
            </a:pPr>
            <a:r>
              <a:rPr sz="1800" b="1">
                <a:solidFill>
                  <a:srgbClr val="8B5C78"/>
                </a:solidFill>
                <a:latin typeface="Arial"/>
              </a:rPr>
              <a:t>5 minuten  •  Eén vertegenwoordiger per groep bezoekt het volgende groepje.</a:t>
            </a:r>
          </a:p>
        </p:txBody>
      </p:sp>
      <p:cxnSp>
        <p:nvCxnSpPr>
          <p:cNvPr id="4" name="Connector 3"/>
          <p:cNvCxnSpPr/>
          <p:nvPr/>
        </p:nvCxnSpPr>
        <p:spPr>
          <a:xfrm>
            <a:off x="594360" y="1495044"/>
            <a:ext cx="1307592" cy="0"/>
          </a:xfrm>
          <a:prstGeom prst="line">
            <a:avLst/>
          </a:prstGeom>
          <a:ln w="25400">
            <a:solidFill>
              <a:srgbClr val="8B5C78"/>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1901952" y="1495044"/>
            <a:ext cx="704088" cy="0"/>
          </a:xfrm>
          <a:prstGeom prst="line">
            <a:avLst/>
          </a:prstGeom>
          <a:ln w="25400">
            <a:solidFill>
              <a:srgbClr val="547B5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501384"/>
            <a:ext cx="8778240" cy="164592"/>
          </a:xfrm>
          <a:prstGeom prst="rect">
            <a:avLst/>
          </a:prstGeom>
          <a:noFill/>
        </p:spPr>
        <p:txBody>
          <a:bodyPr wrap="square" lIns="0" tIns="0" rIns="0" bIns="0" anchor="t">
            <a:spAutoFit/>
          </a:bodyPr>
          <a:lstStyle/>
          <a:p>
            <a:pPr algn="l">
              <a:lnSpc>
                <a:spcPct val="112000"/>
              </a:lnSpc>
              <a:spcBef>
                <a:spcPts val="0"/>
              </a:spcBef>
              <a:spcAft>
                <a:spcPts val="0"/>
              </a:spcAft>
            </a:pPr>
            <a:r>
              <a:rPr sz="840" b="0">
                <a:solidFill>
                  <a:srgbClr val="56646B"/>
                </a:solidFill>
                <a:latin typeface="Arial"/>
              </a:rPr>
              <a:t>Workshop Leerenergie | Studio Umoya</a:t>
            </a:r>
          </a:p>
        </p:txBody>
      </p:sp>
      <p:sp>
        <p:nvSpPr>
          <p:cNvPr id="9" name="Rounded Rectangle 8"/>
          <p:cNvSpPr/>
          <p:nvPr/>
        </p:nvSpPr>
        <p:spPr>
          <a:xfrm>
            <a:off x="594360" y="1792224"/>
            <a:ext cx="3502152" cy="3182112"/>
          </a:xfrm>
          <a:prstGeom prst="roundRect">
            <a:avLst>
              <a:gd name="adj" fmla="val 8000"/>
            </a:avLst>
          </a:prstGeom>
          <a:solidFill>
            <a:srgbClr val="FFFFFF"/>
          </a:solidFill>
          <a:ln w="10160">
            <a:solidFill>
              <a:srgbClr val="DCCF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832104" y="2039112"/>
            <a:ext cx="1517904" cy="384048"/>
          </a:xfrm>
          <a:prstGeom prst="roundRect">
            <a:avLst>
              <a:gd name="adj" fmla="val 8000"/>
            </a:avLst>
          </a:prstGeom>
          <a:solidFill>
            <a:srgbClr val="F2E9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41832" y="2112264"/>
            <a:ext cx="1298448" cy="182880"/>
          </a:xfrm>
          <a:prstGeom prst="rect">
            <a:avLst/>
          </a:prstGeom>
          <a:noFill/>
        </p:spPr>
        <p:txBody>
          <a:bodyPr wrap="square" lIns="0" tIns="0" rIns="0" bIns="0" anchor="t">
            <a:spAutoFit/>
          </a:bodyPr>
          <a:lstStyle/>
          <a:p>
            <a:pPr algn="l">
              <a:lnSpc>
                <a:spcPct val="112000"/>
              </a:lnSpc>
              <a:spcBef>
                <a:spcPts val="0"/>
              </a:spcBef>
              <a:spcAft>
                <a:spcPts val="0"/>
              </a:spcAft>
            </a:pPr>
            <a:r>
              <a:rPr sz="1150" b="1">
                <a:solidFill>
                  <a:srgbClr val="0B2B46"/>
                </a:solidFill>
                <a:latin typeface="Arial"/>
              </a:rPr>
              <a:t>1 MINUUT</a:t>
            </a:r>
          </a:p>
        </p:txBody>
      </p:sp>
      <p:sp>
        <p:nvSpPr>
          <p:cNvPr id="12" name="TextBox 11"/>
          <p:cNvSpPr txBox="1"/>
          <p:nvPr/>
        </p:nvSpPr>
        <p:spPr>
          <a:xfrm>
            <a:off x="850392" y="2697480"/>
            <a:ext cx="2980944" cy="768096"/>
          </a:xfrm>
          <a:prstGeom prst="rect">
            <a:avLst/>
          </a:prstGeom>
          <a:noFill/>
        </p:spPr>
        <p:txBody>
          <a:bodyPr wrap="square" lIns="0" tIns="0" rIns="0" bIns="0" anchor="t">
            <a:spAutoFit/>
          </a:bodyPr>
          <a:lstStyle/>
          <a:p>
            <a:pPr algn="l">
              <a:lnSpc>
                <a:spcPct val="112000"/>
              </a:lnSpc>
              <a:spcBef>
                <a:spcPts val="0"/>
              </a:spcBef>
              <a:spcAft>
                <a:spcPts val="0"/>
              </a:spcAft>
            </a:pPr>
            <a:r>
              <a:rPr sz="2300" b="1">
                <a:solidFill>
                  <a:srgbClr val="8B5C78"/>
                </a:solidFill>
                <a:latin typeface="Arial"/>
              </a:rPr>
              <a:t>Vertel je voorstel</a:t>
            </a:r>
          </a:p>
        </p:txBody>
      </p:sp>
      <p:sp>
        <p:nvSpPr>
          <p:cNvPr id="13" name="TextBox 12"/>
          <p:cNvSpPr txBox="1"/>
          <p:nvPr/>
        </p:nvSpPr>
        <p:spPr>
          <a:xfrm>
            <a:off x="850392" y="3538728"/>
            <a:ext cx="2980944" cy="1225296"/>
          </a:xfrm>
          <a:prstGeom prst="rect">
            <a:avLst/>
          </a:prstGeom>
          <a:noFill/>
        </p:spPr>
        <p:txBody>
          <a:bodyPr wrap="square" lIns="0" tIns="0" rIns="0" bIns="0" anchor="t">
            <a:spAutoFit/>
          </a:bodyPr>
          <a:lstStyle/>
          <a:p>
            <a:pPr algn="l">
              <a:lnSpc>
                <a:spcPct val="112000"/>
              </a:lnSpc>
              <a:spcBef>
                <a:spcPts val="0"/>
              </a:spcBef>
              <a:spcAft>
                <a:spcPts val="0"/>
              </a:spcAft>
            </a:pPr>
            <a:r>
              <a:rPr sz="2000" b="0">
                <a:solidFill>
                  <a:srgbClr val="0B2B46"/>
                </a:solidFill>
                <a:latin typeface="Arial"/>
              </a:rPr>
              <a:t>De bezoeker licht de interventie van het eigen groepje toe.</a:t>
            </a:r>
          </a:p>
        </p:txBody>
      </p:sp>
      <p:sp>
        <p:nvSpPr>
          <p:cNvPr id="14" name="Rounded Rectangle 13"/>
          <p:cNvSpPr/>
          <p:nvPr/>
        </p:nvSpPr>
        <p:spPr>
          <a:xfrm>
            <a:off x="4343400" y="1792224"/>
            <a:ext cx="3502152" cy="3182112"/>
          </a:xfrm>
          <a:prstGeom prst="roundRect">
            <a:avLst>
              <a:gd name="adj" fmla="val 8000"/>
            </a:avLst>
          </a:prstGeom>
          <a:solidFill>
            <a:srgbClr val="FFFFFF"/>
          </a:solidFill>
          <a:ln w="10160">
            <a:solidFill>
              <a:srgbClr val="DCCF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4581144" y="2039112"/>
            <a:ext cx="1517904" cy="384048"/>
          </a:xfrm>
          <a:prstGeom prst="roundRect">
            <a:avLst>
              <a:gd name="adj" fmla="val 8000"/>
            </a:avLst>
          </a:prstGeom>
          <a:solidFill>
            <a:srgbClr val="EBF1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690872" y="2112264"/>
            <a:ext cx="1298448" cy="182880"/>
          </a:xfrm>
          <a:prstGeom prst="rect">
            <a:avLst/>
          </a:prstGeom>
          <a:noFill/>
        </p:spPr>
        <p:txBody>
          <a:bodyPr wrap="square" lIns="0" tIns="0" rIns="0" bIns="0" anchor="t">
            <a:spAutoFit/>
          </a:bodyPr>
          <a:lstStyle/>
          <a:p>
            <a:pPr algn="l">
              <a:lnSpc>
                <a:spcPct val="112000"/>
              </a:lnSpc>
              <a:spcBef>
                <a:spcPts val="0"/>
              </a:spcBef>
              <a:spcAft>
                <a:spcPts val="0"/>
              </a:spcAft>
            </a:pPr>
            <a:r>
              <a:rPr sz="1150" b="1">
                <a:solidFill>
                  <a:srgbClr val="0B2B46"/>
                </a:solidFill>
                <a:latin typeface="Arial"/>
              </a:rPr>
              <a:t>1 MINUUT</a:t>
            </a:r>
          </a:p>
        </p:txBody>
      </p:sp>
      <p:sp>
        <p:nvSpPr>
          <p:cNvPr id="17" name="TextBox 16"/>
          <p:cNvSpPr txBox="1"/>
          <p:nvPr/>
        </p:nvSpPr>
        <p:spPr>
          <a:xfrm>
            <a:off x="4599432" y="2697480"/>
            <a:ext cx="2980944" cy="768096"/>
          </a:xfrm>
          <a:prstGeom prst="rect">
            <a:avLst/>
          </a:prstGeom>
          <a:noFill/>
        </p:spPr>
        <p:txBody>
          <a:bodyPr wrap="square" lIns="0" tIns="0" rIns="0" bIns="0" anchor="t">
            <a:spAutoFit/>
          </a:bodyPr>
          <a:lstStyle/>
          <a:p>
            <a:pPr algn="l">
              <a:lnSpc>
                <a:spcPct val="112000"/>
              </a:lnSpc>
              <a:spcBef>
                <a:spcPts val="0"/>
              </a:spcBef>
              <a:spcAft>
                <a:spcPts val="0"/>
              </a:spcAft>
            </a:pPr>
            <a:r>
              <a:rPr sz="2300" b="1">
                <a:solidFill>
                  <a:srgbClr val="8B5C78"/>
                </a:solidFill>
                <a:latin typeface="Arial"/>
              </a:rPr>
              <a:t>Geef twee reacties</a:t>
            </a:r>
          </a:p>
        </p:txBody>
      </p:sp>
      <p:sp>
        <p:nvSpPr>
          <p:cNvPr id="18" name="TextBox 17"/>
          <p:cNvSpPr txBox="1"/>
          <p:nvPr/>
        </p:nvSpPr>
        <p:spPr>
          <a:xfrm>
            <a:off x="4599432" y="3538728"/>
            <a:ext cx="2980944" cy="1225296"/>
          </a:xfrm>
          <a:prstGeom prst="rect">
            <a:avLst/>
          </a:prstGeom>
          <a:noFill/>
        </p:spPr>
        <p:txBody>
          <a:bodyPr wrap="square" lIns="0" tIns="0" rIns="0" bIns="0" anchor="t">
            <a:spAutoFit/>
          </a:bodyPr>
          <a:lstStyle/>
          <a:p>
            <a:pPr algn="l">
              <a:lnSpc>
                <a:spcPct val="112000"/>
              </a:lnSpc>
              <a:spcBef>
                <a:spcPts val="0"/>
              </a:spcBef>
              <a:spcAft>
                <a:spcPts val="0"/>
              </a:spcAft>
            </a:pPr>
            <a:r>
              <a:rPr sz="2000" b="0">
                <a:solidFill>
                  <a:srgbClr val="0B2B46"/>
                </a:solidFill>
                <a:latin typeface="Arial"/>
              </a:rPr>
              <a:t>Het ontvangende groepje geeft één concrete kracht en één aanscherping.</a:t>
            </a:r>
          </a:p>
        </p:txBody>
      </p:sp>
      <p:sp>
        <p:nvSpPr>
          <p:cNvPr id="19" name="Rounded Rectangle 18"/>
          <p:cNvSpPr/>
          <p:nvPr/>
        </p:nvSpPr>
        <p:spPr>
          <a:xfrm>
            <a:off x="8092440" y="1792224"/>
            <a:ext cx="3502152" cy="3182112"/>
          </a:xfrm>
          <a:prstGeom prst="roundRect">
            <a:avLst>
              <a:gd name="adj" fmla="val 8000"/>
            </a:avLst>
          </a:prstGeom>
          <a:solidFill>
            <a:srgbClr val="FFFFFF"/>
          </a:solidFill>
          <a:ln w="10160">
            <a:solidFill>
              <a:srgbClr val="DCCF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8330183" y="2039112"/>
            <a:ext cx="1517904" cy="384048"/>
          </a:xfrm>
          <a:prstGeom prst="roundRect">
            <a:avLst>
              <a:gd name="adj" fmla="val 8000"/>
            </a:avLst>
          </a:prstGeom>
          <a:solidFill>
            <a:srgbClr val="FBF1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39912" y="2112264"/>
            <a:ext cx="1298448" cy="182880"/>
          </a:xfrm>
          <a:prstGeom prst="rect">
            <a:avLst/>
          </a:prstGeom>
          <a:noFill/>
        </p:spPr>
        <p:txBody>
          <a:bodyPr wrap="square" lIns="0" tIns="0" rIns="0" bIns="0" anchor="t">
            <a:spAutoFit/>
          </a:bodyPr>
          <a:lstStyle/>
          <a:p>
            <a:pPr algn="l">
              <a:lnSpc>
                <a:spcPct val="112000"/>
              </a:lnSpc>
              <a:spcBef>
                <a:spcPts val="0"/>
              </a:spcBef>
              <a:spcAft>
                <a:spcPts val="0"/>
              </a:spcAft>
            </a:pPr>
            <a:r>
              <a:rPr sz="1150" b="1">
                <a:solidFill>
                  <a:srgbClr val="0B2B46"/>
                </a:solidFill>
                <a:latin typeface="Arial"/>
              </a:rPr>
              <a:t>3 MINUTEN</a:t>
            </a:r>
          </a:p>
        </p:txBody>
      </p:sp>
      <p:sp>
        <p:nvSpPr>
          <p:cNvPr id="22" name="TextBox 21"/>
          <p:cNvSpPr txBox="1"/>
          <p:nvPr/>
        </p:nvSpPr>
        <p:spPr>
          <a:xfrm>
            <a:off x="8348471" y="2697480"/>
            <a:ext cx="2980944" cy="768096"/>
          </a:xfrm>
          <a:prstGeom prst="rect">
            <a:avLst/>
          </a:prstGeom>
          <a:noFill/>
        </p:spPr>
        <p:txBody>
          <a:bodyPr wrap="square" lIns="0" tIns="0" rIns="0" bIns="0" anchor="t">
            <a:spAutoFit/>
          </a:bodyPr>
          <a:lstStyle/>
          <a:p>
            <a:pPr algn="l">
              <a:lnSpc>
                <a:spcPct val="112000"/>
              </a:lnSpc>
              <a:spcBef>
                <a:spcPts val="0"/>
              </a:spcBef>
              <a:spcAft>
                <a:spcPts val="0"/>
              </a:spcAft>
            </a:pPr>
            <a:r>
              <a:rPr sz="2300" b="1">
                <a:solidFill>
                  <a:srgbClr val="8B5C78"/>
                </a:solidFill>
                <a:latin typeface="Arial"/>
              </a:rPr>
              <a:t>Terug en aanpassen</a:t>
            </a:r>
          </a:p>
        </p:txBody>
      </p:sp>
      <p:sp>
        <p:nvSpPr>
          <p:cNvPr id="23" name="TextBox 22"/>
          <p:cNvSpPr txBox="1"/>
          <p:nvPr/>
        </p:nvSpPr>
        <p:spPr>
          <a:xfrm>
            <a:off x="8348471" y="3538728"/>
            <a:ext cx="2980944" cy="1225296"/>
          </a:xfrm>
          <a:prstGeom prst="rect">
            <a:avLst/>
          </a:prstGeom>
          <a:noFill/>
        </p:spPr>
        <p:txBody>
          <a:bodyPr wrap="square" lIns="0" tIns="0" rIns="0" bIns="0" anchor="t">
            <a:spAutoFit/>
          </a:bodyPr>
          <a:lstStyle/>
          <a:p>
            <a:pPr algn="l">
              <a:lnSpc>
                <a:spcPct val="112000"/>
              </a:lnSpc>
              <a:spcBef>
                <a:spcPts val="0"/>
              </a:spcBef>
              <a:spcAft>
                <a:spcPts val="0"/>
              </a:spcAft>
            </a:pPr>
            <a:r>
              <a:rPr sz="2000" b="0">
                <a:solidFill>
                  <a:srgbClr val="0B2B46"/>
                </a:solidFill>
                <a:latin typeface="Arial"/>
              </a:rPr>
              <a:t>Keer eerst terug en deel de feedback. Scherp daarna twee minuten samen het voorstel aan.</a:t>
            </a:r>
          </a:p>
        </p:txBody>
      </p:sp>
      <p:sp>
        <p:nvSpPr>
          <p:cNvPr id="24" name="Rounded Rectangle 23"/>
          <p:cNvSpPr/>
          <p:nvPr/>
        </p:nvSpPr>
        <p:spPr>
          <a:xfrm>
            <a:off x="603504" y="5248656"/>
            <a:ext cx="10991088" cy="795528"/>
          </a:xfrm>
          <a:prstGeom prst="roundRect">
            <a:avLst>
              <a:gd name="adj" fmla="val 8000"/>
            </a:avLst>
          </a:prstGeom>
          <a:solidFill>
            <a:srgbClr val="EBF1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77824" y="5413248"/>
            <a:ext cx="10433304" cy="457200"/>
          </a:xfrm>
          <a:prstGeom prst="rect">
            <a:avLst/>
          </a:prstGeom>
          <a:noFill/>
        </p:spPr>
        <p:txBody>
          <a:bodyPr wrap="square" lIns="0" tIns="0" rIns="0" bIns="0" anchor="t">
            <a:spAutoFit/>
          </a:bodyPr>
          <a:lstStyle/>
          <a:p>
            <a:pPr algn="l">
              <a:lnSpc>
                <a:spcPct val="112000"/>
              </a:lnSpc>
              <a:spcBef>
                <a:spcPts val="0"/>
              </a:spcBef>
              <a:spcAft>
                <a:spcPts val="0"/>
              </a:spcAft>
            </a:pPr>
            <a:r>
              <a:rPr sz="2200" b="1">
                <a:solidFill>
                  <a:srgbClr val="547B57"/>
                </a:solidFill>
                <a:latin typeface="Arial"/>
              </a:rPr>
              <a:t>Wat klopt? Wat kan kleiner of concreter, zonder houvast weg te nemen?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
        <p:cNvGrpSpPr/>
        <p:nvPr/>
      </p:nvGrpSpPr>
      <p:grpSpPr>
        <a:xfrm>
          <a:off x="0" y="0"/>
          <a:ext cx="0" cy="0"/>
          <a:chOff x="0" y="0"/>
          <a:chExt cx="0" cy="0"/>
        </a:xfrm>
      </p:grpSpPr>
      <p:sp>
        <p:nvSpPr>
          <p:cNvPr id="2" name="titel"/>
          <p:cNvSpPr txBox="1"/>
          <p:nvPr/>
        </p:nvSpPr>
        <p:spPr>
          <a:xfrm>
            <a:off x="548640" y="292608"/>
            <a:ext cx="11018520" cy="58521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900" b="1">
                <a:solidFill>
                  <a:srgbClr val="0B2B46"/>
                </a:solidFill>
                <a:latin typeface="Georgia"/>
              </a:rPr>
              <a:t>Interventieruil | Neem een idee mee</a:t>
            </a:r>
          </a:p>
        </p:txBody>
      </p:sp>
      <p:sp>
        <p:nvSpPr>
          <p:cNvPr id="3" name="TextBox 2"/>
          <p:cNvSpPr txBox="1"/>
          <p:nvPr/>
        </p:nvSpPr>
        <p:spPr>
          <a:xfrm>
            <a:off x="585216" y="923544"/>
            <a:ext cx="11009376" cy="411480"/>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70" b="1">
                <a:solidFill>
                  <a:srgbClr val="8B5C78"/>
                </a:solidFill>
                <a:latin typeface="Arial"/>
              </a:rPr>
              <a:t>8 minuten  •  Met een collega uit een ander groepje  •  Bewaar één idee in je notities.</a:t>
            </a:r>
          </a:p>
        </p:txBody>
      </p:sp>
      <p:sp>
        <p:nvSpPr>
          <p:cNvPr id="4" name="Rounded Rectangle 3"/>
          <p:cNvSpPr/>
          <p:nvPr/>
        </p:nvSpPr>
        <p:spPr>
          <a:xfrm>
            <a:off x="585216" y="1481328"/>
            <a:ext cx="1298448" cy="25603"/>
          </a:xfrm>
          <a:prstGeom prst="roundRect">
            <a:avLst>
              <a:gd name="adj" fmla="val 0"/>
            </a:avLst>
          </a:prstGeom>
          <a:solidFill>
            <a:srgbClr val="8B5C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1883664" y="1481328"/>
            <a:ext cx="713232" cy="25603"/>
          </a:xfrm>
          <a:prstGeom prst="roundRect">
            <a:avLst>
              <a:gd name="adj" fmla="val 0"/>
            </a:avLst>
          </a:prstGeom>
          <a:solidFill>
            <a:srgbClr val="6F96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03504" y="1801368"/>
            <a:ext cx="7059168" cy="4370832"/>
          </a:xfrm>
          <a:prstGeom prst="roundRect">
            <a:avLst>
              <a:gd name="adj" fmla="val 6500"/>
            </a:avLst>
          </a:prstGeom>
          <a:solidFill>
            <a:srgbClr val="FFFFFF"/>
          </a:solidFill>
          <a:ln w="10795">
            <a:solidFill>
              <a:srgbClr val="DCCF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877824" y="2048256"/>
            <a:ext cx="768096" cy="320040"/>
          </a:xfrm>
          <a:prstGeom prst="roundRect">
            <a:avLst>
              <a:gd name="adj" fmla="val 6500"/>
            </a:avLst>
          </a:prstGeom>
          <a:solidFill>
            <a:srgbClr val="EBF1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23544" y="2104034"/>
            <a:ext cx="676656"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230" b="1">
                <a:solidFill>
                  <a:srgbClr val="0B2B46"/>
                </a:solidFill>
                <a:latin typeface="Arial"/>
              </a:rPr>
              <a:t>1 min</a:t>
            </a:r>
          </a:p>
        </p:txBody>
      </p:sp>
      <p:sp>
        <p:nvSpPr>
          <p:cNvPr id="9" name="TextBox 8"/>
          <p:cNvSpPr txBox="1"/>
          <p:nvPr/>
        </p:nvSpPr>
        <p:spPr>
          <a:xfrm>
            <a:off x="1847088" y="2036368"/>
            <a:ext cx="5404104" cy="34747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100" b="1">
                <a:solidFill>
                  <a:srgbClr val="0B2B46"/>
                </a:solidFill>
                <a:latin typeface="Arial"/>
              </a:rPr>
              <a:t>Zoek een nieuwe collega.</a:t>
            </a:r>
          </a:p>
        </p:txBody>
      </p:sp>
      <p:sp>
        <p:nvSpPr>
          <p:cNvPr id="10" name="TextBox 9"/>
          <p:cNvSpPr txBox="1"/>
          <p:nvPr/>
        </p:nvSpPr>
        <p:spPr>
          <a:xfrm>
            <a:off x="1847088" y="2432304"/>
            <a:ext cx="5404104" cy="53035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80" b="0">
                <a:solidFill>
                  <a:srgbClr val="0B2B46"/>
                </a:solidFill>
                <a:latin typeface="Arial"/>
              </a:rPr>
              <a:t>Kies iemand uit een ander groepje.</a:t>
            </a:r>
          </a:p>
        </p:txBody>
      </p:sp>
      <p:sp>
        <p:nvSpPr>
          <p:cNvPr id="11" name="Rounded Rectangle 10"/>
          <p:cNvSpPr/>
          <p:nvPr/>
        </p:nvSpPr>
        <p:spPr>
          <a:xfrm>
            <a:off x="877824" y="3035808"/>
            <a:ext cx="768096" cy="320040"/>
          </a:xfrm>
          <a:prstGeom prst="roundRect">
            <a:avLst>
              <a:gd name="adj" fmla="val 6500"/>
            </a:avLst>
          </a:prstGeom>
          <a:solidFill>
            <a:srgbClr val="F2E9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23544" y="3091586"/>
            <a:ext cx="676656"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230" b="1">
                <a:solidFill>
                  <a:srgbClr val="0B2B46"/>
                </a:solidFill>
                <a:latin typeface="Arial"/>
              </a:rPr>
              <a:t>4 min</a:t>
            </a:r>
          </a:p>
        </p:txBody>
      </p:sp>
      <p:sp>
        <p:nvSpPr>
          <p:cNvPr id="13" name="TextBox 12"/>
          <p:cNvSpPr txBox="1"/>
          <p:nvPr/>
        </p:nvSpPr>
        <p:spPr>
          <a:xfrm>
            <a:off x="1847088" y="3023920"/>
            <a:ext cx="5404104" cy="34747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100" b="1">
                <a:solidFill>
                  <a:srgbClr val="0B2B46"/>
                </a:solidFill>
                <a:latin typeface="Arial"/>
              </a:rPr>
              <a:t>Deel om de beurt je interventie.</a:t>
            </a:r>
          </a:p>
        </p:txBody>
      </p:sp>
      <p:sp>
        <p:nvSpPr>
          <p:cNvPr id="14" name="TextBox 13"/>
          <p:cNvSpPr txBox="1"/>
          <p:nvPr/>
        </p:nvSpPr>
        <p:spPr>
          <a:xfrm>
            <a:off x="1847088" y="3419856"/>
            <a:ext cx="5404104" cy="53035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80" b="0">
                <a:solidFill>
                  <a:srgbClr val="0B2B46"/>
                </a:solidFill>
                <a:latin typeface="Arial"/>
              </a:rPr>
              <a:t>Wat zag je? Wat verander je letterlijk? Ieder 2 minuten.</a:t>
            </a:r>
          </a:p>
        </p:txBody>
      </p:sp>
      <p:sp>
        <p:nvSpPr>
          <p:cNvPr id="15" name="Rounded Rectangle 14"/>
          <p:cNvSpPr/>
          <p:nvPr/>
        </p:nvSpPr>
        <p:spPr>
          <a:xfrm>
            <a:off x="877824" y="4023360"/>
            <a:ext cx="768096" cy="320040"/>
          </a:xfrm>
          <a:prstGeom prst="roundRect">
            <a:avLst>
              <a:gd name="adj" fmla="val 6500"/>
            </a:avLst>
          </a:prstGeom>
          <a:solidFill>
            <a:srgbClr val="EBF1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23544" y="4079138"/>
            <a:ext cx="676656"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230" b="1">
                <a:solidFill>
                  <a:srgbClr val="0B2B46"/>
                </a:solidFill>
                <a:latin typeface="Arial"/>
              </a:rPr>
              <a:t>2 min</a:t>
            </a:r>
          </a:p>
        </p:txBody>
      </p:sp>
      <p:sp>
        <p:nvSpPr>
          <p:cNvPr id="17" name="TextBox 16"/>
          <p:cNvSpPr txBox="1"/>
          <p:nvPr/>
        </p:nvSpPr>
        <p:spPr>
          <a:xfrm>
            <a:off x="1847088" y="4011472"/>
            <a:ext cx="5404104" cy="34747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100" b="1">
                <a:solidFill>
                  <a:srgbClr val="0B2B46"/>
                </a:solidFill>
                <a:latin typeface="Arial"/>
              </a:rPr>
              <a:t>Vertaal één idee naar je eigen les.</a:t>
            </a:r>
          </a:p>
        </p:txBody>
      </p:sp>
      <p:sp>
        <p:nvSpPr>
          <p:cNvPr id="18" name="TextBox 17"/>
          <p:cNvSpPr txBox="1"/>
          <p:nvPr/>
        </p:nvSpPr>
        <p:spPr>
          <a:xfrm>
            <a:off x="1847088" y="4407408"/>
            <a:ext cx="5404104" cy="53035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80" b="0">
                <a:solidFill>
                  <a:srgbClr val="0B2B46"/>
                </a:solidFill>
                <a:latin typeface="Arial"/>
              </a:rPr>
              <a:t>Wat moet anders voor jouw studenten en deze taak?</a:t>
            </a:r>
          </a:p>
        </p:txBody>
      </p:sp>
      <p:sp>
        <p:nvSpPr>
          <p:cNvPr id="19" name="Rounded Rectangle 18"/>
          <p:cNvSpPr/>
          <p:nvPr/>
        </p:nvSpPr>
        <p:spPr>
          <a:xfrm>
            <a:off x="877824" y="5010912"/>
            <a:ext cx="768096" cy="320040"/>
          </a:xfrm>
          <a:prstGeom prst="roundRect">
            <a:avLst>
              <a:gd name="adj" fmla="val 6500"/>
            </a:avLst>
          </a:prstGeom>
          <a:solidFill>
            <a:srgbClr val="F2E9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23544" y="5066690"/>
            <a:ext cx="676656"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230" b="1">
                <a:solidFill>
                  <a:srgbClr val="0B2B46"/>
                </a:solidFill>
                <a:latin typeface="Arial"/>
              </a:rPr>
              <a:t>1 min</a:t>
            </a:r>
          </a:p>
        </p:txBody>
      </p:sp>
      <p:sp>
        <p:nvSpPr>
          <p:cNvPr id="21" name="TextBox 20"/>
          <p:cNvSpPr txBox="1"/>
          <p:nvPr/>
        </p:nvSpPr>
        <p:spPr>
          <a:xfrm>
            <a:off x="1847088" y="4999024"/>
            <a:ext cx="5404104" cy="34747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100" b="1">
                <a:solidFill>
                  <a:srgbClr val="0B2B46"/>
                </a:solidFill>
                <a:latin typeface="Arial"/>
              </a:rPr>
              <a:t>Check je vertaling bij je collega.</a:t>
            </a:r>
          </a:p>
        </p:txBody>
      </p:sp>
      <p:sp>
        <p:nvSpPr>
          <p:cNvPr id="22" name="TextBox 21"/>
          <p:cNvSpPr txBox="1"/>
          <p:nvPr/>
        </p:nvSpPr>
        <p:spPr>
          <a:xfrm>
            <a:off x="1847088" y="5394960"/>
            <a:ext cx="5404104" cy="53035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80" b="0">
                <a:solidFill>
                  <a:srgbClr val="0B2B46"/>
                </a:solidFill>
                <a:latin typeface="Arial"/>
              </a:rPr>
              <a:t>Wat wil je eerst nog aan de student vragen?</a:t>
            </a:r>
          </a:p>
        </p:txBody>
      </p:sp>
      <p:sp>
        <p:nvSpPr>
          <p:cNvPr id="23" name="Rounded Rectangle 22"/>
          <p:cNvSpPr/>
          <p:nvPr/>
        </p:nvSpPr>
        <p:spPr>
          <a:xfrm>
            <a:off x="7936992" y="1801368"/>
            <a:ext cx="3648456" cy="4370832"/>
          </a:xfrm>
          <a:prstGeom prst="roundRect">
            <a:avLst>
              <a:gd name="adj" fmla="val 6500"/>
            </a:avLst>
          </a:prstGeom>
          <a:solidFill>
            <a:srgbClr val="F2E9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211312" y="2057400"/>
            <a:ext cx="3108960" cy="25603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200" b="1">
                <a:solidFill>
                  <a:srgbClr val="8B5C78"/>
                </a:solidFill>
                <a:latin typeface="Arial"/>
              </a:rPr>
              <a:t>IN JE EIGEN NOTITIES</a:t>
            </a:r>
          </a:p>
        </p:txBody>
      </p:sp>
      <p:sp>
        <p:nvSpPr>
          <p:cNvPr id="25" name="TextBox 24"/>
          <p:cNvSpPr txBox="1"/>
          <p:nvPr/>
        </p:nvSpPr>
        <p:spPr>
          <a:xfrm>
            <a:off x="8220456" y="2734056"/>
            <a:ext cx="3044952" cy="40233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100" b="1">
                <a:solidFill>
                  <a:srgbClr val="0B2B46"/>
                </a:solidFill>
                <a:latin typeface="Arial"/>
              </a:rPr>
              <a:t>Dit neem ik mee…</a:t>
            </a:r>
          </a:p>
        </p:txBody>
      </p:sp>
      <p:sp>
        <p:nvSpPr>
          <p:cNvPr id="26" name="TextBox 25"/>
          <p:cNvSpPr txBox="1"/>
          <p:nvPr/>
        </p:nvSpPr>
        <p:spPr>
          <a:xfrm>
            <a:off x="8220456" y="3182112"/>
            <a:ext cx="3044952" cy="49377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80" b="0">
                <a:solidFill>
                  <a:srgbClr val="0B2B46"/>
                </a:solidFill>
                <a:latin typeface="Arial"/>
              </a:rPr>
              <a:t>Eén idee van je collega.</a:t>
            </a:r>
          </a:p>
        </p:txBody>
      </p:sp>
      <p:sp>
        <p:nvSpPr>
          <p:cNvPr id="27" name="TextBox 26"/>
          <p:cNvSpPr txBox="1"/>
          <p:nvPr/>
        </p:nvSpPr>
        <p:spPr>
          <a:xfrm>
            <a:off x="8220456" y="3767328"/>
            <a:ext cx="3044952" cy="40233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100" b="1">
                <a:solidFill>
                  <a:srgbClr val="0B2B46"/>
                </a:solidFill>
                <a:latin typeface="Arial"/>
              </a:rPr>
              <a:t>Ik pas dit aan…</a:t>
            </a:r>
          </a:p>
        </p:txBody>
      </p:sp>
      <p:sp>
        <p:nvSpPr>
          <p:cNvPr id="28" name="TextBox 27"/>
          <p:cNvSpPr txBox="1"/>
          <p:nvPr/>
        </p:nvSpPr>
        <p:spPr>
          <a:xfrm>
            <a:off x="8220456" y="4215384"/>
            <a:ext cx="3044952" cy="49377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80" b="0">
                <a:solidFill>
                  <a:srgbClr val="0B2B46"/>
                </a:solidFill>
                <a:latin typeface="Arial"/>
              </a:rPr>
              <a:t>Voor mijn studenten en mijn taak.</a:t>
            </a:r>
          </a:p>
        </p:txBody>
      </p:sp>
      <p:sp>
        <p:nvSpPr>
          <p:cNvPr id="29" name="TextBox 28"/>
          <p:cNvSpPr txBox="1"/>
          <p:nvPr/>
        </p:nvSpPr>
        <p:spPr>
          <a:xfrm>
            <a:off x="8220456" y="4800600"/>
            <a:ext cx="3044952" cy="40233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2100" b="1">
                <a:solidFill>
                  <a:srgbClr val="0B2B46"/>
                </a:solidFill>
                <a:latin typeface="Arial"/>
              </a:rPr>
              <a:t>Ik vraag eerst…</a:t>
            </a:r>
          </a:p>
        </p:txBody>
      </p:sp>
      <p:sp>
        <p:nvSpPr>
          <p:cNvPr id="30" name="TextBox 29"/>
          <p:cNvSpPr txBox="1"/>
          <p:nvPr/>
        </p:nvSpPr>
        <p:spPr>
          <a:xfrm>
            <a:off x="8220456" y="5248656"/>
            <a:ext cx="3044952" cy="493776"/>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1780" b="0">
                <a:solidFill>
                  <a:srgbClr val="0B2B46"/>
                </a:solidFill>
                <a:latin typeface="Arial"/>
              </a:rPr>
              <a:t>Wat ik nog niet weet.</a:t>
            </a:r>
          </a:p>
        </p:txBody>
      </p:sp>
      <p:sp>
        <p:nvSpPr>
          <p:cNvPr id="31" name="voettekst"/>
          <p:cNvSpPr txBox="1"/>
          <p:nvPr/>
        </p:nvSpPr>
        <p:spPr>
          <a:xfrm>
            <a:off x="548640" y="6501384"/>
            <a:ext cx="9235440" cy="164592"/>
          </a:xfrm>
          <a:prstGeom prst="rect">
            <a:avLst/>
          </a:prstGeom>
          <a:noFill/>
        </p:spPr>
        <p:txBody>
          <a:bodyPr wrap="square" lIns="0" tIns="0" rIns="0" bIns="0" anchor="t">
            <a:spAutoFit/>
          </a:bodyPr>
          <a:lstStyle/>
          <a:p>
            <a:pPr algn="l">
              <a:lnSpc>
                <a:spcPct val="110000"/>
              </a:lnSpc>
              <a:spcBef>
                <a:spcPts val="0"/>
              </a:spcBef>
              <a:spcAft>
                <a:spcPts val="0"/>
              </a:spcAft>
              <a:buNone/>
            </a:pPr>
            <a:r>
              <a:rPr lang="nl-NL" sz="840" b="0">
                <a:solidFill>
                  <a:srgbClr val="56646B"/>
                </a:solidFill>
                <a:latin typeface="Arial"/>
              </a:rPr>
              <a:t>Jouw notities op telefoon, laptop of in een eigen notitieboek | Studio Umoya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416"/>
        <p:cNvGrpSpPr/>
        <p:nvPr/>
      </p:nvGrpSpPr>
      <p:grpSpPr>
        <a:xfrm>
          <a:off x="0" y="0"/>
          <a:ext cx="0" cy="0"/>
          <a:chOff x="0" y="0"/>
          <a:chExt cx="0" cy="0"/>
        </a:xfrm>
      </p:grpSpPr>
      <p:sp>
        <p:nvSpPr>
          <p:cNvPr id="2" name="TextBox 1"/>
          <p:cNvSpPr txBox="1"/>
          <p:nvPr/>
        </p:nvSpPr>
        <p:spPr>
          <a:xfrm>
            <a:off x="548640" y="292608"/>
            <a:ext cx="11018520" cy="585216"/>
          </a:xfrm>
          <a:prstGeom prst="rect">
            <a:avLst/>
          </a:prstGeom>
          <a:noFill/>
        </p:spPr>
        <p:txBody>
          <a:bodyPr wrap="square" lIns="0" tIns="0" rIns="0" bIns="0" anchor="t">
            <a:spAutoFit/>
          </a:bodyPr>
          <a:lstStyle/>
          <a:p>
            <a:pPr algn="l">
              <a:lnSpc>
                <a:spcPct val="112000"/>
              </a:lnSpc>
              <a:spcBef>
                <a:spcPts val="0"/>
              </a:spcBef>
              <a:spcAft>
                <a:spcPts val="0"/>
              </a:spcAft>
            </a:pPr>
            <a:r>
              <a:rPr sz="2900" b="1">
                <a:solidFill>
                  <a:srgbClr val="0B2B46"/>
                </a:solidFill>
                <a:latin typeface="Georgia"/>
              </a:rPr>
              <a:t>Mijn leerenergie-experiment</a:t>
            </a:r>
          </a:p>
        </p:txBody>
      </p:sp>
      <p:sp>
        <p:nvSpPr>
          <p:cNvPr id="3" name="TextBox 2"/>
          <p:cNvSpPr txBox="1"/>
          <p:nvPr/>
        </p:nvSpPr>
        <p:spPr>
          <a:xfrm>
            <a:off x="585216" y="923544"/>
            <a:ext cx="11009376" cy="420624"/>
          </a:xfrm>
          <a:prstGeom prst="rect">
            <a:avLst/>
          </a:prstGeom>
          <a:noFill/>
        </p:spPr>
        <p:txBody>
          <a:bodyPr wrap="square" lIns="0" tIns="0" rIns="0" bIns="0" anchor="t">
            <a:spAutoFit/>
          </a:bodyPr>
          <a:lstStyle/>
          <a:p>
            <a:pPr algn="l">
              <a:lnSpc>
                <a:spcPct val="112000"/>
              </a:lnSpc>
              <a:spcBef>
                <a:spcPts val="0"/>
              </a:spcBef>
              <a:spcAft>
                <a:spcPts val="0"/>
              </a:spcAft>
            </a:pPr>
            <a:r>
              <a:rPr sz="1800" b="1">
                <a:solidFill>
                  <a:srgbClr val="8B5C78"/>
                </a:solidFill>
                <a:latin typeface="Arial"/>
              </a:rPr>
              <a:t>7 minuten  •  Bewaar één concrete afspraak voor je volgende les of begeleiding.</a:t>
            </a:r>
          </a:p>
        </p:txBody>
      </p:sp>
      <p:cxnSp>
        <p:nvCxnSpPr>
          <p:cNvPr id="4" name="Connector 3"/>
          <p:cNvCxnSpPr/>
          <p:nvPr/>
        </p:nvCxnSpPr>
        <p:spPr>
          <a:xfrm>
            <a:off x="594360" y="1495044"/>
            <a:ext cx="1307592" cy="0"/>
          </a:xfrm>
          <a:prstGeom prst="line">
            <a:avLst/>
          </a:prstGeom>
          <a:ln w="25400">
            <a:solidFill>
              <a:srgbClr val="8B5C78"/>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1901952" y="1495044"/>
            <a:ext cx="704088" cy="0"/>
          </a:xfrm>
          <a:prstGeom prst="line">
            <a:avLst/>
          </a:prstGeom>
          <a:ln w="25400">
            <a:solidFill>
              <a:srgbClr val="547B5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501384"/>
            <a:ext cx="8778240" cy="164592"/>
          </a:xfrm>
          <a:prstGeom prst="rect">
            <a:avLst/>
          </a:prstGeom>
          <a:noFill/>
        </p:spPr>
        <p:txBody>
          <a:bodyPr wrap="square" lIns="0" tIns="0" rIns="0" bIns="0" anchor="t">
            <a:spAutoFit/>
          </a:bodyPr>
          <a:lstStyle/>
          <a:p>
            <a:pPr algn="l">
              <a:lnSpc>
                <a:spcPct val="112000"/>
              </a:lnSpc>
              <a:spcBef>
                <a:spcPts val="0"/>
              </a:spcBef>
              <a:spcAft>
                <a:spcPts val="0"/>
              </a:spcAft>
            </a:pPr>
            <a:r>
              <a:rPr sz="840" b="0">
                <a:solidFill>
                  <a:srgbClr val="56646B"/>
                </a:solidFill>
                <a:latin typeface="Arial"/>
              </a:rPr>
              <a:t>Jouw persoonlijke notitie | Studio Umoya</a:t>
            </a:r>
          </a:p>
        </p:txBody>
      </p:sp>
      <p:sp>
        <p:nvSpPr>
          <p:cNvPr id="9" name="Rounded Rectangle 8"/>
          <p:cNvSpPr/>
          <p:nvPr/>
        </p:nvSpPr>
        <p:spPr>
          <a:xfrm>
            <a:off x="594360" y="1737360"/>
            <a:ext cx="7040880" cy="4361688"/>
          </a:xfrm>
          <a:prstGeom prst="roundRect">
            <a:avLst>
              <a:gd name="adj" fmla="val 8000"/>
            </a:avLst>
          </a:prstGeom>
          <a:solidFill>
            <a:srgbClr val="FFFFFF"/>
          </a:solidFill>
          <a:ln w="10160">
            <a:solidFill>
              <a:srgbClr val="DCCF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7863840" y="1737360"/>
            <a:ext cx="3712463" cy="4361688"/>
          </a:xfrm>
          <a:prstGeom prst="roundRect">
            <a:avLst>
              <a:gd name="adj" fmla="val 8000"/>
            </a:avLst>
          </a:prstGeom>
          <a:solidFill>
            <a:srgbClr val="EBF1E7"/>
          </a:solidFill>
          <a:ln w="10160">
            <a:solidFill>
              <a:srgbClr val="DCCF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77824" y="1965960"/>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1</a:t>
            </a:r>
          </a:p>
        </p:txBody>
      </p:sp>
      <p:sp>
        <p:nvSpPr>
          <p:cNvPr id="12" name="TextBox 11"/>
          <p:cNvSpPr txBox="1"/>
          <p:nvPr/>
        </p:nvSpPr>
        <p:spPr>
          <a:xfrm>
            <a:off x="1362456" y="1938528"/>
            <a:ext cx="5916168" cy="228600"/>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KIJK</a:t>
            </a:r>
          </a:p>
        </p:txBody>
      </p:sp>
      <p:sp>
        <p:nvSpPr>
          <p:cNvPr id="13" name="TextBox 12"/>
          <p:cNvSpPr txBox="1"/>
          <p:nvPr/>
        </p:nvSpPr>
        <p:spPr>
          <a:xfrm>
            <a:off x="1362456" y="2203704"/>
            <a:ext cx="5916168" cy="466344"/>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Wat zie of hoor ik in mijn situatie?</a:t>
            </a:r>
          </a:p>
        </p:txBody>
      </p:sp>
      <p:sp>
        <p:nvSpPr>
          <p:cNvPr id="14" name="Oval 13"/>
          <p:cNvSpPr/>
          <p:nvPr/>
        </p:nvSpPr>
        <p:spPr>
          <a:xfrm>
            <a:off x="877824" y="2752344"/>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2</a:t>
            </a:r>
          </a:p>
        </p:txBody>
      </p:sp>
      <p:sp>
        <p:nvSpPr>
          <p:cNvPr id="15" name="TextBox 14"/>
          <p:cNvSpPr txBox="1"/>
          <p:nvPr/>
        </p:nvSpPr>
        <p:spPr>
          <a:xfrm>
            <a:off x="1362456" y="2724912"/>
            <a:ext cx="5916168" cy="228600"/>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VERMOED</a:t>
            </a:r>
          </a:p>
        </p:txBody>
      </p:sp>
      <p:sp>
        <p:nvSpPr>
          <p:cNvPr id="16" name="TextBox 15"/>
          <p:cNvSpPr txBox="1"/>
          <p:nvPr/>
        </p:nvSpPr>
        <p:spPr>
          <a:xfrm>
            <a:off x="1362456" y="2990088"/>
            <a:ext cx="5916168" cy="466344"/>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Welke pijler kies ik als eerste ingang?</a:t>
            </a:r>
          </a:p>
        </p:txBody>
      </p:sp>
      <p:sp>
        <p:nvSpPr>
          <p:cNvPr id="17" name="Oval 16"/>
          <p:cNvSpPr/>
          <p:nvPr/>
        </p:nvSpPr>
        <p:spPr>
          <a:xfrm>
            <a:off x="877824" y="3538727"/>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3</a:t>
            </a:r>
          </a:p>
        </p:txBody>
      </p:sp>
      <p:sp>
        <p:nvSpPr>
          <p:cNvPr id="18" name="TextBox 17"/>
          <p:cNvSpPr txBox="1"/>
          <p:nvPr/>
        </p:nvSpPr>
        <p:spPr>
          <a:xfrm>
            <a:off x="1362456" y="3511296"/>
            <a:ext cx="5916168" cy="228600"/>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VRAAG</a:t>
            </a:r>
          </a:p>
        </p:txBody>
      </p:sp>
      <p:sp>
        <p:nvSpPr>
          <p:cNvPr id="19" name="TextBox 18"/>
          <p:cNvSpPr txBox="1"/>
          <p:nvPr/>
        </p:nvSpPr>
        <p:spPr>
          <a:xfrm>
            <a:off x="1362456" y="3776472"/>
            <a:ext cx="5916168" cy="466344"/>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Welke open vraag stel ik eerst aan de student?</a:t>
            </a:r>
          </a:p>
        </p:txBody>
      </p:sp>
      <p:sp>
        <p:nvSpPr>
          <p:cNvPr id="20" name="Oval 19"/>
          <p:cNvSpPr/>
          <p:nvPr/>
        </p:nvSpPr>
        <p:spPr>
          <a:xfrm>
            <a:off x="877824" y="4325112"/>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4</a:t>
            </a:r>
          </a:p>
        </p:txBody>
      </p:sp>
      <p:sp>
        <p:nvSpPr>
          <p:cNvPr id="21" name="TextBox 20"/>
          <p:cNvSpPr txBox="1"/>
          <p:nvPr/>
        </p:nvSpPr>
        <p:spPr>
          <a:xfrm>
            <a:off x="1362456" y="4297680"/>
            <a:ext cx="5916168" cy="228600"/>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PROBEER</a:t>
            </a:r>
          </a:p>
        </p:txBody>
      </p:sp>
      <p:sp>
        <p:nvSpPr>
          <p:cNvPr id="22" name="TextBox 21"/>
          <p:cNvSpPr txBox="1"/>
          <p:nvPr/>
        </p:nvSpPr>
        <p:spPr>
          <a:xfrm>
            <a:off x="1362456" y="4562856"/>
            <a:ext cx="5916168" cy="466344"/>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Wat doe ik anders? Wat doet de student zelf?</a:t>
            </a:r>
          </a:p>
        </p:txBody>
      </p:sp>
      <p:sp>
        <p:nvSpPr>
          <p:cNvPr id="23" name="Oval 22"/>
          <p:cNvSpPr/>
          <p:nvPr/>
        </p:nvSpPr>
        <p:spPr>
          <a:xfrm>
            <a:off x="877824" y="5111496"/>
            <a:ext cx="329184" cy="329184"/>
          </a:xfrm>
          <a:prstGeom prst="ellipse">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Arial"/>
              </a:rPr>
              <a:t>5</a:t>
            </a:r>
          </a:p>
        </p:txBody>
      </p:sp>
      <p:sp>
        <p:nvSpPr>
          <p:cNvPr id="24" name="TextBox 23"/>
          <p:cNvSpPr txBox="1"/>
          <p:nvPr/>
        </p:nvSpPr>
        <p:spPr>
          <a:xfrm>
            <a:off x="1362456" y="5084064"/>
            <a:ext cx="5916168" cy="228600"/>
          </a:xfrm>
          <a:prstGeom prst="rect">
            <a:avLst/>
          </a:prstGeom>
          <a:noFill/>
        </p:spPr>
        <p:txBody>
          <a:bodyPr wrap="square" lIns="0" tIns="0" rIns="0" bIns="0" anchor="t">
            <a:spAutoFit/>
          </a:bodyPr>
          <a:lstStyle/>
          <a:p>
            <a:pPr algn="l">
              <a:lnSpc>
                <a:spcPct val="112000"/>
              </a:lnSpc>
              <a:spcBef>
                <a:spcPts val="0"/>
              </a:spcBef>
              <a:spcAft>
                <a:spcPts val="0"/>
              </a:spcAft>
            </a:pPr>
            <a:r>
              <a:rPr sz="1200" b="1">
                <a:solidFill>
                  <a:srgbClr val="8B5C78"/>
                </a:solidFill>
                <a:latin typeface="Arial"/>
              </a:rPr>
              <a:t>KIJK OPNIEUW</a:t>
            </a:r>
          </a:p>
        </p:txBody>
      </p:sp>
      <p:sp>
        <p:nvSpPr>
          <p:cNvPr id="25" name="TextBox 24"/>
          <p:cNvSpPr txBox="1"/>
          <p:nvPr/>
        </p:nvSpPr>
        <p:spPr>
          <a:xfrm>
            <a:off x="1362456" y="5349240"/>
            <a:ext cx="5916168" cy="466344"/>
          </a:xfrm>
          <a:prstGeom prst="rect">
            <a:avLst/>
          </a:prstGeom>
          <a:noFill/>
        </p:spPr>
        <p:txBody>
          <a:bodyPr wrap="square" lIns="0" tIns="0" rIns="0" bIns="0" anchor="t">
            <a:spAutoFit/>
          </a:bodyPr>
          <a:lstStyle/>
          <a:p>
            <a:pPr algn="l">
              <a:lnSpc>
                <a:spcPct val="112000"/>
              </a:lnSpc>
              <a:spcBef>
                <a:spcPts val="0"/>
              </a:spcBef>
              <a:spcAft>
                <a:spcPts val="0"/>
              </a:spcAft>
            </a:pPr>
            <a:r>
              <a:rPr sz="1950" b="0">
                <a:solidFill>
                  <a:srgbClr val="0B2B46"/>
                </a:solidFill>
                <a:latin typeface="Arial"/>
              </a:rPr>
              <a:t>Op welk concreet signaal let ik daarna?</a:t>
            </a:r>
          </a:p>
        </p:txBody>
      </p:sp>
      <p:sp>
        <p:nvSpPr>
          <p:cNvPr id="26" name="TextBox 25"/>
          <p:cNvSpPr txBox="1"/>
          <p:nvPr/>
        </p:nvSpPr>
        <p:spPr>
          <a:xfrm>
            <a:off x="8183879" y="2020824"/>
            <a:ext cx="3044952" cy="338328"/>
          </a:xfrm>
          <a:prstGeom prst="rect">
            <a:avLst/>
          </a:prstGeom>
          <a:noFill/>
        </p:spPr>
        <p:txBody>
          <a:bodyPr wrap="square" lIns="0" tIns="0" rIns="0" bIns="0" anchor="t">
            <a:spAutoFit/>
          </a:bodyPr>
          <a:lstStyle/>
          <a:p>
            <a:pPr algn="l">
              <a:lnSpc>
                <a:spcPct val="112000"/>
              </a:lnSpc>
              <a:spcBef>
                <a:spcPts val="0"/>
              </a:spcBef>
              <a:spcAft>
                <a:spcPts val="0"/>
              </a:spcAft>
            </a:pPr>
            <a:r>
              <a:rPr sz="2300" b="1">
                <a:solidFill>
                  <a:srgbClr val="8B5C78"/>
                </a:solidFill>
                <a:latin typeface="Arial"/>
              </a:rPr>
              <a:t>Mijn afspraak</a:t>
            </a:r>
          </a:p>
        </p:txBody>
      </p:sp>
      <p:sp>
        <p:nvSpPr>
          <p:cNvPr id="27" name="TextBox 26"/>
          <p:cNvSpPr txBox="1"/>
          <p:nvPr/>
        </p:nvSpPr>
        <p:spPr>
          <a:xfrm>
            <a:off x="8183879" y="2606040"/>
            <a:ext cx="3044952" cy="804672"/>
          </a:xfrm>
          <a:prstGeom prst="rect">
            <a:avLst/>
          </a:prstGeom>
          <a:noFill/>
        </p:spPr>
        <p:txBody>
          <a:bodyPr wrap="square" lIns="0" tIns="0" rIns="0" bIns="0" anchor="t">
            <a:spAutoFit/>
          </a:bodyPr>
          <a:lstStyle/>
          <a:p>
            <a:pPr algn="l">
              <a:lnSpc>
                <a:spcPct val="112000"/>
              </a:lnSpc>
              <a:spcBef>
                <a:spcPts val="0"/>
              </a:spcBef>
              <a:spcAft>
                <a:spcPts val="0"/>
              </a:spcAft>
            </a:pPr>
            <a:r>
              <a:rPr sz="2000" b="0">
                <a:solidFill>
                  <a:srgbClr val="0B2B46"/>
                </a:solidFill>
                <a:latin typeface="Arial"/>
              </a:rPr>
              <a:t>Ik probeer dit op: …</a:t>
            </a:r>
          </a:p>
          <a:p>
            <a:pPr algn="l">
              <a:lnSpc>
                <a:spcPct val="112000"/>
              </a:lnSpc>
              <a:spcBef>
                <a:spcPts val="0"/>
              </a:spcBef>
              <a:spcAft>
                <a:spcPts val="0"/>
              </a:spcAft>
            </a:pPr>
            <a:r>
              <a:rPr sz="2000" b="0">
                <a:solidFill>
                  <a:srgbClr val="0B2B46"/>
                </a:solidFill>
                <a:latin typeface="Arial"/>
              </a:rPr>
              <a:t>Ik kijk terug op: …</a:t>
            </a:r>
          </a:p>
        </p:txBody>
      </p:sp>
      <p:sp>
        <p:nvSpPr>
          <p:cNvPr id="28" name="Rounded Rectangle 27"/>
          <p:cNvSpPr/>
          <p:nvPr/>
        </p:nvSpPr>
        <p:spPr>
          <a:xfrm>
            <a:off x="8129016" y="3593592"/>
            <a:ext cx="3154680" cy="123444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321040" y="3767328"/>
            <a:ext cx="2779776" cy="914400"/>
          </a:xfrm>
          <a:prstGeom prst="rect">
            <a:avLst/>
          </a:prstGeom>
          <a:noFill/>
        </p:spPr>
        <p:txBody>
          <a:bodyPr wrap="square" lIns="0" tIns="0" rIns="0" bIns="0" anchor="t">
            <a:spAutoFit/>
          </a:bodyPr>
          <a:lstStyle/>
          <a:p>
            <a:pPr algn="l">
              <a:lnSpc>
                <a:spcPct val="112000"/>
              </a:lnSpc>
              <a:spcBef>
                <a:spcPts val="0"/>
              </a:spcBef>
              <a:spcAft>
                <a:spcPts val="0"/>
              </a:spcAft>
            </a:pPr>
            <a:r>
              <a:rPr sz="1870" b="0">
                <a:solidFill>
                  <a:srgbClr val="0B2B46"/>
                </a:solidFill>
                <a:latin typeface="Arial"/>
              </a:rPr>
              <a:t>4 min: zelf noteren</a:t>
            </a:r>
          </a:p>
          <a:p>
            <a:pPr algn="l">
              <a:lnSpc>
                <a:spcPct val="112000"/>
              </a:lnSpc>
              <a:spcBef>
                <a:spcPts val="0"/>
              </a:spcBef>
              <a:spcAft>
                <a:spcPts val="0"/>
              </a:spcAft>
            </a:pPr>
            <a:r>
              <a:rPr sz="1870" b="0">
                <a:solidFill>
                  <a:srgbClr val="0B2B46"/>
                </a:solidFill>
                <a:latin typeface="Arial"/>
              </a:rPr>
              <a:t>2 min: delen in duo</a:t>
            </a:r>
          </a:p>
          <a:p>
            <a:pPr algn="l">
              <a:lnSpc>
                <a:spcPct val="112000"/>
              </a:lnSpc>
              <a:spcBef>
                <a:spcPts val="0"/>
              </a:spcBef>
              <a:spcAft>
                <a:spcPts val="0"/>
              </a:spcAft>
            </a:pPr>
            <a:r>
              <a:rPr sz="1870" b="0">
                <a:solidFill>
                  <a:srgbClr val="0B2B46"/>
                </a:solidFill>
                <a:latin typeface="Arial"/>
              </a:rPr>
              <a:t>1 min: aanscherpen</a:t>
            </a:r>
          </a:p>
        </p:txBody>
      </p:sp>
      <p:sp>
        <p:nvSpPr>
          <p:cNvPr id="30" name="TextBox 29"/>
          <p:cNvSpPr txBox="1"/>
          <p:nvPr/>
        </p:nvSpPr>
        <p:spPr>
          <a:xfrm>
            <a:off x="8183879" y="5102352"/>
            <a:ext cx="3035808" cy="685800"/>
          </a:xfrm>
          <a:prstGeom prst="rect">
            <a:avLst/>
          </a:prstGeom>
          <a:noFill/>
        </p:spPr>
        <p:txBody>
          <a:bodyPr wrap="square" lIns="0" tIns="0" rIns="0" bIns="0" anchor="t">
            <a:spAutoFit/>
          </a:bodyPr>
          <a:lstStyle/>
          <a:p>
            <a:pPr algn="l">
              <a:lnSpc>
                <a:spcPct val="112000"/>
              </a:lnSpc>
              <a:spcBef>
                <a:spcPts val="0"/>
              </a:spcBef>
              <a:spcAft>
                <a:spcPts val="0"/>
              </a:spcAft>
            </a:pPr>
            <a:r>
              <a:rPr sz="1850" b="1">
                <a:solidFill>
                  <a:srgbClr val="547B57"/>
                </a:solidFill>
                <a:latin typeface="Arial"/>
              </a:rPr>
              <a:t>Eén kleine stap.</a:t>
            </a:r>
          </a:p>
          <a:p>
            <a:pPr algn="l">
              <a:lnSpc>
                <a:spcPct val="112000"/>
              </a:lnSpc>
              <a:spcBef>
                <a:spcPts val="0"/>
              </a:spcBef>
              <a:spcAft>
                <a:spcPts val="0"/>
              </a:spcAft>
            </a:pPr>
            <a:r>
              <a:rPr sz="1850" b="1">
                <a:solidFill>
                  <a:srgbClr val="547B57"/>
                </a:solidFill>
                <a:latin typeface="Arial"/>
              </a:rPr>
              <a:t>Bewaar je eigen notitie.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BF6EE"/>
        </a:solidFill>
        <a:effectLst/>
      </p:bgPr>
    </p:bg>
    <p:spTree>
      <p:nvGrpSpPr>
        <p:cNvPr id="1" name="Shape 432"/>
        <p:cNvGrpSpPr/>
        <p:nvPr/>
      </p:nvGrpSpPr>
      <p:grpSpPr>
        <a:xfrm>
          <a:off x="0" y="0"/>
          <a:ext cx="0" cy="0"/>
          <a:chOff x="0" y="0"/>
          <a:chExt cx="0" cy="0"/>
        </a:xfrm>
      </p:grpSpPr>
      <p:pic>
        <p:nvPicPr>
          <p:cNvPr id="433" name="Google Shape;433;p15" descr="/mnt/data/slide_assets/crops/abstract_169.jpg"/>
          <p:cNvPicPr preferRelativeResize="0"/>
          <p:nvPr/>
        </p:nvPicPr>
        <p:blipFill rotWithShape="1">
          <a:blip r:embed="rId3">
            <a:alphaModFix/>
          </a:blip>
          <a:srcRect/>
          <a:stretch/>
        </p:blipFill>
        <p:spPr>
          <a:xfrm>
            <a:off x="0" y="0"/>
            <a:ext cx="12191695" cy="6858000"/>
          </a:xfrm>
          <a:prstGeom prst="rect">
            <a:avLst/>
          </a:prstGeom>
          <a:noFill/>
          <a:ln>
            <a:noFill/>
          </a:ln>
        </p:spPr>
      </p:pic>
      <p:sp>
        <p:nvSpPr>
          <p:cNvPr id="434" name="Google Shape;434;p15"/>
          <p:cNvSpPr/>
          <p:nvPr/>
        </p:nvSpPr>
        <p:spPr>
          <a:xfrm>
            <a:off x="868680" y="749808"/>
            <a:ext cx="10442448" cy="5029200"/>
          </a:xfrm>
          <a:prstGeom prst="roundRect">
            <a:avLst>
              <a:gd name="adj" fmla="val 3273"/>
            </a:avLst>
          </a:prstGeom>
          <a:solidFill>
            <a:srgbClr val="FBF6EE"/>
          </a:solidFill>
          <a:ln w="10150" cap="flat" cmpd="sng">
            <a:solidFill>
              <a:srgbClr val="E8DA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5"/>
          <p:cNvSpPr/>
          <p:nvPr/>
        </p:nvSpPr>
        <p:spPr>
          <a:xfrm>
            <a:off x="1170432" y="1024128"/>
            <a:ext cx="9784080" cy="320040"/>
          </a:xfrm>
          <a:prstGeom prst="rect">
            <a:avLst/>
          </a:prstGeom>
          <a:noFill/>
          <a:ln>
            <a:noFill/>
          </a:ln>
        </p:spPr>
        <p:txBody>
          <a:bodyPr spcFirstLastPara="1" wrap="square" lIns="625" tIns="625" rIns="625" bIns="625" anchor="t" anchorCtr="0">
            <a:normAutofit fontScale="85000" lnSpcReduction="20000"/>
          </a:bodyPr>
          <a:lstStyle/>
          <a:p>
            <a:pPr marL="0" marR="0" lvl="0" indent="0" algn="l" rtl="0">
              <a:spcBef>
                <a:spcPts val="0"/>
              </a:spcBef>
              <a:spcAft>
                <a:spcPts val="0"/>
              </a:spcAft>
              <a:buClr>
                <a:srgbClr val="0B2B46"/>
              </a:buClr>
              <a:buSzPts val="3000"/>
              <a:buFont typeface="Georgia"/>
              <a:buNone/>
            </a:pPr>
            <a:r>
              <a:rPr lang="nl-NL" sz="3000" b="1" i="0" u="none" strike="noStrike" cap="none">
                <a:solidFill>
                  <a:srgbClr val="0B2B46"/>
                </a:solidFill>
                <a:latin typeface="Georgia"/>
                <a:ea typeface="Georgia"/>
                <a:cs typeface="Georgia"/>
                <a:sym typeface="Georgia"/>
              </a:rPr>
              <a:t>Afsluiting</a:t>
            </a:r>
            <a:endParaRPr sz="3000" b="0" i="0" u="none" strike="noStrike" cap="none">
              <a:solidFill>
                <a:schemeClr val="dk1"/>
              </a:solidFill>
              <a:latin typeface="Arial"/>
              <a:ea typeface="Arial"/>
              <a:cs typeface="Arial"/>
              <a:sym typeface="Arial"/>
            </a:endParaRPr>
          </a:p>
        </p:txBody>
      </p:sp>
      <p:sp>
        <p:nvSpPr>
          <p:cNvPr id="436" name="Google Shape;436;p15"/>
          <p:cNvSpPr/>
          <p:nvPr/>
        </p:nvSpPr>
        <p:spPr>
          <a:xfrm>
            <a:off x="1188720" y="1847088"/>
            <a:ext cx="9738360" cy="438912"/>
          </a:xfrm>
          <a:prstGeom prst="rect">
            <a:avLst/>
          </a:prstGeom>
          <a:noFill/>
          <a:ln>
            <a:noFill/>
          </a:ln>
        </p:spPr>
        <p:txBody>
          <a:bodyPr spcFirstLastPara="1" wrap="square" lIns="625" tIns="625" rIns="625" bIns="625" anchor="t" anchorCtr="0">
            <a:normAutofit lnSpcReduction="10000"/>
          </a:bodyPr>
          <a:lstStyle/>
          <a:p>
            <a:pPr marL="0" marR="0" lvl="0" indent="0" algn="ctr" rtl="0">
              <a:spcBef>
                <a:spcPts val="0"/>
              </a:spcBef>
              <a:spcAft>
                <a:spcPts val="0"/>
              </a:spcAft>
              <a:buClr>
                <a:srgbClr val="0B2B46"/>
              </a:buClr>
              <a:buSzPts val="3000"/>
              <a:buFont typeface="Arial"/>
              <a:buNone/>
            </a:pPr>
            <a:r>
              <a:rPr lang="nl-NL" sz="3000" b="1" i="0" u="none" strike="noStrike" cap="none">
                <a:solidFill>
                  <a:srgbClr val="0B2B46"/>
                </a:solidFill>
                <a:latin typeface="Arial"/>
                <a:ea typeface="Arial"/>
                <a:cs typeface="Arial"/>
                <a:sym typeface="Arial"/>
              </a:rPr>
              <a:t>Eigenaarschap kun je niet afdwingen.</a:t>
            </a:r>
            <a:endParaRPr sz="3000" b="0" i="0" u="none" strike="noStrike" cap="none">
              <a:solidFill>
                <a:schemeClr val="dk1"/>
              </a:solidFill>
              <a:latin typeface="Arial"/>
              <a:ea typeface="Arial"/>
              <a:cs typeface="Arial"/>
              <a:sym typeface="Arial"/>
            </a:endParaRPr>
          </a:p>
        </p:txBody>
      </p:sp>
      <p:sp>
        <p:nvSpPr>
          <p:cNvPr id="437" name="Google Shape;437;p15"/>
          <p:cNvSpPr/>
          <p:nvPr/>
        </p:nvSpPr>
        <p:spPr>
          <a:xfrm>
            <a:off x="1417320" y="2633472"/>
            <a:ext cx="9235440" cy="868680"/>
          </a:xfrm>
          <a:prstGeom prst="rect">
            <a:avLst/>
          </a:prstGeom>
          <a:noFill/>
          <a:ln>
            <a:noFill/>
          </a:ln>
        </p:spPr>
        <p:txBody>
          <a:bodyPr spcFirstLastPara="1" wrap="square" lIns="625" tIns="625" rIns="625" bIns="625" anchor="t" anchorCtr="0">
            <a:normAutofit/>
          </a:bodyPr>
          <a:lstStyle/>
          <a:p>
            <a:pPr marL="0" marR="0" lvl="0" indent="0" algn="ctr" rtl="0">
              <a:spcBef>
                <a:spcPts val="0"/>
              </a:spcBef>
              <a:spcAft>
                <a:spcPts val="0"/>
              </a:spcAft>
              <a:buClr>
                <a:srgbClr val="8B5C78"/>
              </a:buClr>
              <a:buSzPts val="2400"/>
              <a:buFont typeface="Arial"/>
              <a:buNone/>
            </a:pPr>
            <a:r>
              <a:rPr lang="nl-NL" sz="2400" b="1" i="0" u="none" strike="noStrike" cap="none">
                <a:solidFill>
                  <a:srgbClr val="8B5C78"/>
                </a:solidFill>
                <a:latin typeface="Arial"/>
                <a:ea typeface="Arial"/>
                <a:cs typeface="Arial"/>
                <a:sym typeface="Arial"/>
              </a:rPr>
              <a:t>Je kunt wel een leeromgeving maken waarin het waarschijnlijker wordt dat een student weer regie pakt.</a:t>
            </a:r>
            <a:endParaRPr sz="2400" b="0" i="0" u="none" strike="noStrike" cap="none">
              <a:solidFill>
                <a:schemeClr val="dk1"/>
              </a:solidFill>
              <a:latin typeface="Arial"/>
              <a:ea typeface="Arial"/>
              <a:cs typeface="Arial"/>
              <a:sym typeface="Arial"/>
            </a:endParaRPr>
          </a:p>
        </p:txBody>
      </p:sp>
      <p:sp>
        <p:nvSpPr>
          <p:cNvPr id="438" name="Google Shape;438;p15"/>
          <p:cNvSpPr/>
          <p:nvPr/>
        </p:nvSpPr>
        <p:spPr>
          <a:xfrm>
            <a:off x="1353312" y="4206240"/>
            <a:ext cx="9326880" cy="411480"/>
          </a:xfrm>
          <a:prstGeom prst="rect">
            <a:avLst/>
          </a:prstGeom>
          <a:noFill/>
          <a:ln>
            <a:noFill/>
          </a:ln>
        </p:spPr>
        <p:txBody>
          <a:bodyPr spcFirstLastPara="1" wrap="square" lIns="625" tIns="625" rIns="625" bIns="625" anchor="t" anchorCtr="0">
            <a:normAutofit/>
          </a:bodyPr>
          <a:lstStyle/>
          <a:p>
            <a:pPr marL="0" marR="0" lvl="0" indent="0" algn="ctr" rtl="0">
              <a:spcBef>
                <a:spcPts val="0"/>
              </a:spcBef>
              <a:spcAft>
                <a:spcPts val="0"/>
              </a:spcAft>
              <a:buClr>
                <a:srgbClr val="6F9671"/>
              </a:buClr>
              <a:buSzPts val="2200"/>
              <a:buFont typeface="Arial"/>
              <a:buNone/>
            </a:pPr>
            <a:r>
              <a:rPr lang="nl-NL" sz="2200" b="1" i="0" u="none" strike="noStrike" cap="none">
                <a:solidFill>
                  <a:srgbClr val="6F9671"/>
                </a:solidFill>
                <a:latin typeface="Arial"/>
                <a:ea typeface="Arial"/>
                <a:cs typeface="Arial"/>
                <a:sym typeface="Arial"/>
              </a:rPr>
              <a:t>Kijk eerst. Kies één ingang. Vraag beter. Probeer klein. Kijk opnieuw.</a:t>
            </a:r>
            <a:endParaRPr sz="2200" b="0" i="0" u="none" strike="noStrike" cap="none">
              <a:solidFill>
                <a:schemeClr val="dk1"/>
              </a:solidFill>
              <a:latin typeface="Arial"/>
              <a:ea typeface="Arial"/>
              <a:cs typeface="Arial"/>
              <a:sym typeface="Arial"/>
            </a:endParaRPr>
          </a:p>
        </p:txBody>
      </p:sp>
      <p:sp>
        <p:nvSpPr>
          <p:cNvPr id="439" name="Google Shape;439;p15"/>
          <p:cNvSpPr/>
          <p:nvPr/>
        </p:nvSpPr>
        <p:spPr>
          <a:xfrm>
            <a:off x="1188720" y="5166360"/>
            <a:ext cx="9784080" cy="228600"/>
          </a:xfrm>
          <a:prstGeom prst="rect">
            <a:avLst/>
          </a:prstGeom>
          <a:noFill/>
          <a:ln>
            <a:noFill/>
          </a:ln>
        </p:spPr>
        <p:txBody>
          <a:bodyPr spcFirstLastPara="1" wrap="square" lIns="625" tIns="625" rIns="625" bIns="625" anchor="t" anchorCtr="0">
            <a:normAutofit fontScale="92500" lnSpcReduction="10000"/>
          </a:bodyPr>
          <a:lstStyle/>
          <a:p>
            <a:pPr marL="0" marR="0" lvl="0" indent="0" algn="ctr" rtl="0">
              <a:spcBef>
                <a:spcPts val="0"/>
              </a:spcBef>
              <a:spcAft>
                <a:spcPts val="0"/>
              </a:spcAft>
              <a:buClr>
                <a:srgbClr val="0B2B46"/>
              </a:buClr>
              <a:buSzPts val="1700"/>
              <a:buFont typeface="Arial"/>
              <a:buNone/>
            </a:pPr>
            <a:r>
              <a:rPr lang="nl-NL" sz="1700" b="1" i="0" u="none" strike="noStrike" cap="none">
                <a:solidFill>
                  <a:srgbClr val="0B2B46"/>
                </a:solidFill>
                <a:latin typeface="Arial"/>
                <a:ea typeface="Arial"/>
                <a:cs typeface="Arial"/>
                <a:sym typeface="Arial"/>
              </a:rPr>
              <a:t>Dank je wel</a:t>
            </a:r>
            <a:endParaRPr sz="1700" b="0" i="0" u="none" strike="noStrike" cap="none">
              <a:solidFill>
                <a:schemeClr val="dk1"/>
              </a:solidFill>
              <a:latin typeface="Arial"/>
              <a:ea typeface="Arial"/>
              <a:cs typeface="Arial"/>
              <a:sym typeface="Arial"/>
            </a:endParaRPr>
          </a:p>
        </p:txBody>
      </p:sp>
      <p:sp>
        <p:nvSpPr>
          <p:cNvPr id="440" name="Google Shape;440;p15"/>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Studio Umoya</a:t>
            </a:r>
            <a:endParaRPr sz="750" b="0" i="0" u="none" strike="noStrike" cap="non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A2D90-BEA8-E2EE-07A2-356AB09B0CF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F09EC53-C485-6A35-4A54-8BFFBFFDEDA4}"/>
              </a:ext>
            </a:extLst>
          </p:cNvPr>
          <p:cNvSpPr txBox="1"/>
          <p:nvPr/>
        </p:nvSpPr>
        <p:spPr>
          <a:xfrm>
            <a:off x="579120" y="553212"/>
            <a:ext cx="8719738" cy="1298448"/>
          </a:xfrm>
          <a:prstGeom prst="rect">
            <a:avLst/>
          </a:prstGeom>
          <a:noFill/>
        </p:spPr>
        <p:txBody>
          <a:bodyPr wrap="square" lIns="0" tIns="0" rIns="0" bIns="0" anchor="t">
            <a:noAutofit/>
          </a:bodyPr>
          <a:lstStyle/>
          <a:p>
            <a:pPr algn="l">
              <a:lnSpc>
                <a:spcPct val="112000"/>
              </a:lnSpc>
              <a:spcBef>
                <a:spcPts val="0"/>
              </a:spcBef>
              <a:spcAft>
                <a:spcPts val="0"/>
              </a:spcAft>
            </a:pPr>
            <a:r>
              <a:rPr lang="nl-NL" sz="4000" b="1" dirty="0">
                <a:solidFill>
                  <a:srgbClr val="0B2B46"/>
                </a:solidFill>
                <a:latin typeface="Georgia"/>
              </a:rPr>
              <a:t>Verder met </a:t>
            </a:r>
          </a:p>
          <a:p>
            <a:pPr algn="l">
              <a:lnSpc>
                <a:spcPct val="112000"/>
              </a:lnSpc>
              <a:spcBef>
                <a:spcPts val="0"/>
              </a:spcBef>
              <a:spcAft>
                <a:spcPts val="0"/>
              </a:spcAft>
            </a:pPr>
            <a:r>
              <a:rPr lang="nl-NL" sz="4000" b="1" dirty="0">
                <a:solidFill>
                  <a:srgbClr val="0B2B46"/>
                </a:solidFill>
                <a:latin typeface="Georgia"/>
              </a:rPr>
              <a:t>leerenergie</a:t>
            </a:r>
          </a:p>
        </p:txBody>
      </p:sp>
      <p:sp>
        <p:nvSpPr>
          <p:cNvPr id="4" name="Rectangle 3">
            <a:extLst>
              <a:ext uri="{FF2B5EF4-FFF2-40B4-BE49-F238E27FC236}">
                <a16:creationId xmlns:a16="http://schemas.microsoft.com/office/drawing/2014/main" id="{24308E9F-8723-701E-5E40-4E2BC54AA7DE}"/>
              </a:ext>
            </a:extLst>
          </p:cNvPr>
          <p:cNvSpPr/>
          <p:nvPr/>
        </p:nvSpPr>
        <p:spPr>
          <a:xfrm>
            <a:off x="640080" y="2313432"/>
            <a:ext cx="1298448" cy="22860"/>
          </a:xfrm>
          <a:prstGeom prst="rect">
            <a:avLst/>
          </a:prstGeom>
          <a:solidFill>
            <a:srgbClr val="8B5C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0B9C93D9-0D1A-7FEC-16A8-62927B85E710}"/>
              </a:ext>
            </a:extLst>
          </p:cNvPr>
          <p:cNvSpPr/>
          <p:nvPr/>
        </p:nvSpPr>
        <p:spPr>
          <a:xfrm>
            <a:off x="1938528" y="2313432"/>
            <a:ext cx="758952" cy="22860"/>
          </a:xfrm>
          <a:prstGeom prst="rect">
            <a:avLst/>
          </a:prstGeom>
          <a:solidFill>
            <a:srgbClr val="6F96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085CFACB-C2B9-1EB7-323D-196134DB0AC9}"/>
              </a:ext>
            </a:extLst>
          </p:cNvPr>
          <p:cNvSpPr txBox="1"/>
          <p:nvPr/>
        </p:nvSpPr>
        <p:spPr>
          <a:xfrm>
            <a:off x="640080" y="2615184"/>
            <a:ext cx="5989320" cy="777240"/>
          </a:xfrm>
          <a:prstGeom prst="rect">
            <a:avLst/>
          </a:prstGeom>
          <a:noFill/>
        </p:spPr>
        <p:txBody>
          <a:bodyPr wrap="square" lIns="0" tIns="0" rIns="0" bIns="0" anchor="t">
            <a:noAutofit/>
          </a:bodyPr>
          <a:lstStyle/>
          <a:p>
            <a:pPr algn="l">
              <a:lnSpc>
                <a:spcPct val="112000"/>
              </a:lnSpc>
              <a:spcBef>
                <a:spcPts val="0"/>
              </a:spcBef>
              <a:spcAft>
                <a:spcPts val="0"/>
              </a:spcAft>
            </a:pPr>
            <a:r>
              <a:rPr lang="nl-NL" sz="2200" b="0">
                <a:solidFill>
                  <a:srgbClr val="0B2B46"/>
                </a:solidFill>
                <a:latin typeface="Arial"/>
              </a:rPr>
              <a:t>Scan de QR-code en open de</a:t>
            </a:r>
          </a:p>
          <a:p>
            <a:pPr algn="l">
              <a:lnSpc>
                <a:spcPct val="112000"/>
              </a:lnSpc>
              <a:spcBef>
                <a:spcPts val="0"/>
              </a:spcBef>
              <a:spcAft>
                <a:spcPts val="0"/>
              </a:spcAft>
            </a:pPr>
            <a:r>
              <a:rPr lang="nl-NL" sz="2200" b="0">
                <a:solidFill>
                  <a:srgbClr val="0B2B46"/>
                </a:solidFill>
                <a:latin typeface="Arial"/>
              </a:rPr>
              <a:t>materialenpagina van Nova Haarlem.</a:t>
            </a:r>
          </a:p>
        </p:txBody>
      </p:sp>
      <p:sp>
        <p:nvSpPr>
          <p:cNvPr id="7" name="Oval 6">
            <a:extLst>
              <a:ext uri="{FF2B5EF4-FFF2-40B4-BE49-F238E27FC236}">
                <a16:creationId xmlns:a16="http://schemas.microsoft.com/office/drawing/2014/main" id="{C32BF221-A225-52A2-A823-9B0577A9C25E}"/>
              </a:ext>
            </a:extLst>
          </p:cNvPr>
          <p:cNvSpPr/>
          <p:nvPr/>
        </p:nvSpPr>
        <p:spPr>
          <a:xfrm>
            <a:off x="658368" y="3666744"/>
            <a:ext cx="347472" cy="347472"/>
          </a:xfrm>
          <a:prstGeom prst="ellipse">
            <a:avLst/>
          </a:prstGeom>
          <a:solidFill>
            <a:srgbClr val="F2E9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98409C93-9F9D-CB53-AB44-F1272A2C4F43}"/>
              </a:ext>
            </a:extLst>
          </p:cNvPr>
          <p:cNvSpPr txBox="1"/>
          <p:nvPr/>
        </p:nvSpPr>
        <p:spPr>
          <a:xfrm>
            <a:off x="658368" y="3706063"/>
            <a:ext cx="347472" cy="192024"/>
          </a:xfrm>
          <a:prstGeom prst="rect">
            <a:avLst/>
          </a:prstGeom>
          <a:noFill/>
        </p:spPr>
        <p:txBody>
          <a:bodyPr wrap="square" lIns="0" tIns="0" rIns="0" bIns="0" anchor="t">
            <a:noAutofit/>
          </a:bodyPr>
          <a:lstStyle/>
          <a:p>
            <a:pPr algn="ctr">
              <a:lnSpc>
                <a:spcPct val="112000"/>
              </a:lnSpc>
              <a:spcBef>
                <a:spcPts val="0"/>
              </a:spcBef>
              <a:spcAft>
                <a:spcPts val="0"/>
              </a:spcAft>
            </a:pPr>
            <a:r>
              <a:rPr lang="nl-NL" sz="1250" b="1">
                <a:solidFill>
                  <a:srgbClr val="0B2B46"/>
                </a:solidFill>
                <a:latin typeface="Arial"/>
              </a:rPr>
              <a:t>1</a:t>
            </a:r>
          </a:p>
        </p:txBody>
      </p:sp>
      <p:sp>
        <p:nvSpPr>
          <p:cNvPr id="9" name="TextBox 8">
            <a:extLst>
              <a:ext uri="{FF2B5EF4-FFF2-40B4-BE49-F238E27FC236}">
                <a16:creationId xmlns:a16="http://schemas.microsoft.com/office/drawing/2014/main" id="{79F6EDCF-C576-578E-E011-1B283BEF1C91}"/>
              </a:ext>
            </a:extLst>
          </p:cNvPr>
          <p:cNvSpPr txBox="1"/>
          <p:nvPr/>
        </p:nvSpPr>
        <p:spPr>
          <a:xfrm>
            <a:off x="1179576" y="3621024"/>
            <a:ext cx="5440680" cy="329184"/>
          </a:xfrm>
          <a:prstGeom prst="rect">
            <a:avLst/>
          </a:prstGeom>
          <a:noFill/>
        </p:spPr>
        <p:txBody>
          <a:bodyPr wrap="square" lIns="0" tIns="0" rIns="0" bIns="0" anchor="t">
            <a:noAutofit/>
          </a:bodyPr>
          <a:lstStyle/>
          <a:p>
            <a:pPr algn="l">
              <a:lnSpc>
                <a:spcPct val="112000"/>
              </a:lnSpc>
              <a:spcBef>
                <a:spcPts val="0"/>
              </a:spcBef>
              <a:spcAft>
                <a:spcPts val="0"/>
              </a:spcAft>
            </a:pPr>
            <a:r>
              <a:rPr lang="nl-NL" sz="2100" b="1">
                <a:solidFill>
                  <a:srgbClr val="0B2B46"/>
                </a:solidFill>
                <a:latin typeface="Arial"/>
              </a:rPr>
              <a:t>Presentatie</a:t>
            </a:r>
          </a:p>
        </p:txBody>
      </p:sp>
      <p:sp>
        <p:nvSpPr>
          <p:cNvPr id="10" name="TextBox 9">
            <a:extLst>
              <a:ext uri="{FF2B5EF4-FFF2-40B4-BE49-F238E27FC236}">
                <a16:creationId xmlns:a16="http://schemas.microsoft.com/office/drawing/2014/main" id="{7BD83B7F-427C-D390-C792-04A66E86ABA7}"/>
              </a:ext>
            </a:extLst>
          </p:cNvPr>
          <p:cNvSpPr txBox="1"/>
          <p:nvPr/>
        </p:nvSpPr>
        <p:spPr>
          <a:xfrm>
            <a:off x="1179576" y="3986784"/>
            <a:ext cx="5449824" cy="365760"/>
          </a:xfrm>
          <a:prstGeom prst="rect">
            <a:avLst/>
          </a:prstGeom>
          <a:noFill/>
        </p:spPr>
        <p:txBody>
          <a:bodyPr wrap="square" lIns="0" tIns="0" rIns="0" bIns="0" anchor="t">
            <a:noAutofit/>
          </a:bodyPr>
          <a:lstStyle/>
          <a:p>
            <a:pPr algn="l">
              <a:lnSpc>
                <a:spcPct val="112000"/>
              </a:lnSpc>
              <a:spcBef>
                <a:spcPts val="0"/>
              </a:spcBef>
              <a:spcAft>
                <a:spcPts val="0"/>
              </a:spcAft>
            </a:pPr>
            <a:r>
              <a:rPr lang="nl-NL" sz="1850" b="0">
                <a:solidFill>
                  <a:srgbClr val="606A72"/>
                </a:solidFill>
                <a:latin typeface="Arial"/>
              </a:rPr>
              <a:t>Lees de uitleg en werkvormen terug.</a:t>
            </a:r>
          </a:p>
        </p:txBody>
      </p:sp>
      <p:sp>
        <p:nvSpPr>
          <p:cNvPr id="11" name="Oval 10">
            <a:extLst>
              <a:ext uri="{FF2B5EF4-FFF2-40B4-BE49-F238E27FC236}">
                <a16:creationId xmlns:a16="http://schemas.microsoft.com/office/drawing/2014/main" id="{D94EABAE-E0E3-8181-1616-01FD55323A50}"/>
              </a:ext>
            </a:extLst>
          </p:cNvPr>
          <p:cNvSpPr/>
          <p:nvPr/>
        </p:nvSpPr>
        <p:spPr>
          <a:xfrm>
            <a:off x="658368" y="4489704"/>
            <a:ext cx="347472" cy="347472"/>
          </a:xfrm>
          <a:prstGeom prst="ellipse">
            <a:avLst/>
          </a:prstGeom>
          <a:solidFill>
            <a:srgbClr val="EBF1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0606D308-22BF-2089-5271-923BF2B0A3F9}"/>
              </a:ext>
            </a:extLst>
          </p:cNvPr>
          <p:cNvSpPr txBox="1"/>
          <p:nvPr/>
        </p:nvSpPr>
        <p:spPr>
          <a:xfrm>
            <a:off x="658368" y="4529023"/>
            <a:ext cx="347472" cy="192024"/>
          </a:xfrm>
          <a:prstGeom prst="rect">
            <a:avLst/>
          </a:prstGeom>
          <a:noFill/>
        </p:spPr>
        <p:txBody>
          <a:bodyPr wrap="square" lIns="0" tIns="0" rIns="0" bIns="0" anchor="t">
            <a:noAutofit/>
          </a:bodyPr>
          <a:lstStyle/>
          <a:p>
            <a:pPr algn="ctr">
              <a:lnSpc>
                <a:spcPct val="112000"/>
              </a:lnSpc>
              <a:spcBef>
                <a:spcPts val="0"/>
              </a:spcBef>
              <a:spcAft>
                <a:spcPts val="0"/>
              </a:spcAft>
            </a:pPr>
            <a:r>
              <a:rPr lang="nl-NL" sz="1250" b="1">
                <a:solidFill>
                  <a:srgbClr val="0B2B46"/>
                </a:solidFill>
                <a:latin typeface="Arial"/>
              </a:rPr>
              <a:t>2</a:t>
            </a:r>
          </a:p>
        </p:txBody>
      </p:sp>
      <p:sp>
        <p:nvSpPr>
          <p:cNvPr id="13" name="TextBox 12">
            <a:extLst>
              <a:ext uri="{FF2B5EF4-FFF2-40B4-BE49-F238E27FC236}">
                <a16:creationId xmlns:a16="http://schemas.microsoft.com/office/drawing/2014/main" id="{B16F6F89-CB67-F84A-7078-CEA1A6164F1B}"/>
              </a:ext>
            </a:extLst>
          </p:cNvPr>
          <p:cNvSpPr txBox="1"/>
          <p:nvPr/>
        </p:nvSpPr>
        <p:spPr>
          <a:xfrm>
            <a:off x="1179576" y="4443984"/>
            <a:ext cx="5440680" cy="329184"/>
          </a:xfrm>
          <a:prstGeom prst="rect">
            <a:avLst/>
          </a:prstGeom>
          <a:noFill/>
        </p:spPr>
        <p:txBody>
          <a:bodyPr wrap="square" lIns="0" tIns="0" rIns="0" bIns="0" anchor="t">
            <a:noAutofit/>
          </a:bodyPr>
          <a:lstStyle/>
          <a:p>
            <a:pPr algn="l">
              <a:lnSpc>
                <a:spcPct val="112000"/>
              </a:lnSpc>
              <a:spcBef>
                <a:spcPts val="0"/>
              </a:spcBef>
              <a:spcAft>
                <a:spcPts val="0"/>
              </a:spcAft>
            </a:pPr>
            <a:r>
              <a:rPr lang="nl-NL" sz="2100" b="1">
                <a:solidFill>
                  <a:srgbClr val="0B2B46"/>
                </a:solidFill>
                <a:latin typeface="Arial"/>
              </a:rPr>
              <a:t>Workshopmaterialen</a:t>
            </a:r>
          </a:p>
        </p:txBody>
      </p:sp>
      <p:sp>
        <p:nvSpPr>
          <p:cNvPr id="14" name="TextBox 13">
            <a:extLst>
              <a:ext uri="{FF2B5EF4-FFF2-40B4-BE49-F238E27FC236}">
                <a16:creationId xmlns:a16="http://schemas.microsoft.com/office/drawing/2014/main" id="{BF09FD4C-5245-2D0D-B89B-9128E6D69356}"/>
              </a:ext>
            </a:extLst>
          </p:cNvPr>
          <p:cNvSpPr txBox="1"/>
          <p:nvPr/>
        </p:nvSpPr>
        <p:spPr>
          <a:xfrm>
            <a:off x="1179576" y="4809744"/>
            <a:ext cx="5449824" cy="365760"/>
          </a:xfrm>
          <a:prstGeom prst="rect">
            <a:avLst/>
          </a:prstGeom>
          <a:noFill/>
        </p:spPr>
        <p:txBody>
          <a:bodyPr wrap="square" lIns="0" tIns="0" rIns="0" bIns="0" anchor="t">
            <a:noAutofit/>
          </a:bodyPr>
          <a:lstStyle/>
          <a:p>
            <a:pPr algn="l">
              <a:lnSpc>
                <a:spcPct val="112000"/>
              </a:lnSpc>
              <a:spcBef>
                <a:spcPts val="0"/>
              </a:spcBef>
              <a:spcAft>
                <a:spcPts val="0"/>
              </a:spcAft>
            </a:pPr>
            <a:r>
              <a:rPr lang="nl-NL" sz="1850" b="0">
                <a:solidFill>
                  <a:srgbClr val="606A72"/>
                </a:solidFill>
                <a:latin typeface="Arial"/>
              </a:rPr>
              <a:t>Bekijk de werkbladen digitaal.</a:t>
            </a:r>
          </a:p>
        </p:txBody>
      </p:sp>
      <p:sp>
        <p:nvSpPr>
          <p:cNvPr id="15" name="Oval 14">
            <a:extLst>
              <a:ext uri="{FF2B5EF4-FFF2-40B4-BE49-F238E27FC236}">
                <a16:creationId xmlns:a16="http://schemas.microsoft.com/office/drawing/2014/main" id="{67905F88-553F-95E8-E783-560046140B07}"/>
              </a:ext>
            </a:extLst>
          </p:cNvPr>
          <p:cNvSpPr/>
          <p:nvPr/>
        </p:nvSpPr>
        <p:spPr>
          <a:xfrm>
            <a:off x="658368" y="5312664"/>
            <a:ext cx="347472" cy="347472"/>
          </a:xfrm>
          <a:prstGeom prst="ellipse">
            <a:avLst/>
          </a:prstGeom>
          <a:solidFill>
            <a:srgbClr val="FBF1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a:extLst>
              <a:ext uri="{FF2B5EF4-FFF2-40B4-BE49-F238E27FC236}">
                <a16:creationId xmlns:a16="http://schemas.microsoft.com/office/drawing/2014/main" id="{8E871FF9-532C-C395-D16B-0F16DCA2943F}"/>
              </a:ext>
            </a:extLst>
          </p:cNvPr>
          <p:cNvSpPr txBox="1"/>
          <p:nvPr/>
        </p:nvSpPr>
        <p:spPr>
          <a:xfrm>
            <a:off x="658368" y="5351983"/>
            <a:ext cx="347472" cy="192024"/>
          </a:xfrm>
          <a:prstGeom prst="rect">
            <a:avLst/>
          </a:prstGeom>
          <a:noFill/>
        </p:spPr>
        <p:txBody>
          <a:bodyPr wrap="square" lIns="0" tIns="0" rIns="0" bIns="0" anchor="t">
            <a:noAutofit/>
          </a:bodyPr>
          <a:lstStyle/>
          <a:p>
            <a:pPr algn="ctr">
              <a:lnSpc>
                <a:spcPct val="112000"/>
              </a:lnSpc>
              <a:spcBef>
                <a:spcPts val="0"/>
              </a:spcBef>
              <a:spcAft>
                <a:spcPts val="0"/>
              </a:spcAft>
            </a:pPr>
            <a:r>
              <a:rPr lang="nl-NL" sz="1250" b="1">
                <a:solidFill>
                  <a:srgbClr val="0B2B46"/>
                </a:solidFill>
                <a:latin typeface="Arial"/>
              </a:rPr>
              <a:t>3</a:t>
            </a:r>
          </a:p>
        </p:txBody>
      </p:sp>
      <p:sp>
        <p:nvSpPr>
          <p:cNvPr id="17" name="TextBox 16">
            <a:extLst>
              <a:ext uri="{FF2B5EF4-FFF2-40B4-BE49-F238E27FC236}">
                <a16:creationId xmlns:a16="http://schemas.microsoft.com/office/drawing/2014/main" id="{9E046081-EA0A-B9C3-8C84-8606BDFC7F7D}"/>
              </a:ext>
            </a:extLst>
          </p:cNvPr>
          <p:cNvSpPr txBox="1"/>
          <p:nvPr/>
        </p:nvSpPr>
        <p:spPr>
          <a:xfrm>
            <a:off x="1179576" y="5266944"/>
            <a:ext cx="5440680" cy="329184"/>
          </a:xfrm>
          <a:prstGeom prst="rect">
            <a:avLst/>
          </a:prstGeom>
          <a:noFill/>
        </p:spPr>
        <p:txBody>
          <a:bodyPr wrap="square" lIns="0" tIns="0" rIns="0" bIns="0" anchor="t">
            <a:noAutofit/>
          </a:bodyPr>
          <a:lstStyle/>
          <a:p>
            <a:pPr algn="l">
              <a:lnSpc>
                <a:spcPct val="112000"/>
              </a:lnSpc>
              <a:spcBef>
                <a:spcPts val="0"/>
              </a:spcBef>
              <a:spcAft>
                <a:spcPts val="0"/>
              </a:spcAft>
            </a:pPr>
            <a:r>
              <a:rPr lang="nl-NL" sz="2100" b="1">
                <a:solidFill>
                  <a:srgbClr val="0B2B46"/>
                </a:solidFill>
                <a:latin typeface="Arial"/>
              </a:rPr>
              <a:t>Verder in jouw praktijk</a:t>
            </a:r>
          </a:p>
        </p:txBody>
      </p:sp>
      <p:sp>
        <p:nvSpPr>
          <p:cNvPr id="18" name="TextBox 17">
            <a:extLst>
              <a:ext uri="{FF2B5EF4-FFF2-40B4-BE49-F238E27FC236}">
                <a16:creationId xmlns:a16="http://schemas.microsoft.com/office/drawing/2014/main" id="{E2BE3415-0A4F-0174-B30B-069CCA8ED6B5}"/>
              </a:ext>
            </a:extLst>
          </p:cNvPr>
          <p:cNvSpPr txBox="1"/>
          <p:nvPr/>
        </p:nvSpPr>
        <p:spPr>
          <a:xfrm>
            <a:off x="1179576" y="5632704"/>
            <a:ext cx="5449824" cy="365760"/>
          </a:xfrm>
          <a:prstGeom prst="rect">
            <a:avLst/>
          </a:prstGeom>
          <a:noFill/>
        </p:spPr>
        <p:txBody>
          <a:bodyPr wrap="square" lIns="0" tIns="0" rIns="0" bIns="0" anchor="t">
            <a:noAutofit/>
          </a:bodyPr>
          <a:lstStyle/>
          <a:p>
            <a:pPr algn="l">
              <a:lnSpc>
                <a:spcPct val="112000"/>
              </a:lnSpc>
              <a:spcBef>
                <a:spcPts val="0"/>
              </a:spcBef>
              <a:spcAft>
                <a:spcPts val="0"/>
              </a:spcAft>
            </a:pPr>
            <a:r>
              <a:rPr lang="nl-NL" sz="1850" b="0">
                <a:solidFill>
                  <a:srgbClr val="606A72"/>
                </a:solidFill>
                <a:latin typeface="Arial"/>
              </a:rPr>
              <a:t>Verken de selectie praktische hulpmiddelen.</a:t>
            </a:r>
          </a:p>
        </p:txBody>
      </p:sp>
      <p:sp>
        <p:nvSpPr>
          <p:cNvPr id="20" name="Scanvlak QR-code">
            <a:extLst>
              <a:ext uri="{FF2B5EF4-FFF2-40B4-BE49-F238E27FC236}">
                <a16:creationId xmlns:a16="http://schemas.microsoft.com/office/drawing/2014/main" id="{5793B573-EF7D-2C43-4518-8CDE97DF3769}"/>
              </a:ext>
            </a:extLst>
          </p:cNvPr>
          <p:cNvSpPr/>
          <p:nvPr/>
        </p:nvSpPr>
        <p:spPr>
          <a:xfrm>
            <a:off x="7205472" y="1188720"/>
            <a:ext cx="4407408" cy="5239512"/>
          </a:xfrm>
          <a:prstGeom prst="roundRect">
            <a:avLst>
              <a:gd name="adj" fmla="val 5500"/>
            </a:avLst>
          </a:prstGeom>
          <a:solidFill>
            <a:srgbClr val="FFFFFF"/>
          </a:solidFill>
          <a:ln w="10795">
            <a:solidFill>
              <a:srgbClr val="DCCF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5BC28338-2528-3CD3-19A9-56CBE7E6EBA2}"/>
              </a:ext>
            </a:extLst>
          </p:cNvPr>
          <p:cNvSpPr txBox="1"/>
          <p:nvPr/>
        </p:nvSpPr>
        <p:spPr>
          <a:xfrm>
            <a:off x="7388352" y="1408176"/>
            <a:ext cx="4041648" cy="384048"/>
          </a:xfrm>
          <a:prstGeom prst="rect">
            <a:avLst/>
          </a:prstGeom>
          <a:noFill/>
        </p:spPr>
        <p:txBody>
          <a:bodyPr wrap="square" lIns="0" tIns="0" rIns="0" bIns="0" anchor="t">
            <a:noAutofit/>
          </a:bodyPr>
          <a:lstStyle/>
          <a:p>
            <a:pPr algn="ctr">
              <a:lnSpc>
                <a:spcPct val="112000"/>
              </a:lnSpc>
              <a:spcBef>
                <a:spcPts val="0"/>
              </a:spcBef>
              <a:spcAft>
                <a:spcPts val="0"/>
              </a:spcAft>
            </a:pPr>
            <a:r>
              <a:rPr lang="nl-NL" sz="2400" b="1">
                <a:solidFill>
                  <a:srgbClr val="0B2B46"/>
                </a:solidFill>
                <a:latin typeface="Arial"/>
              </a:rPr>
              <a:t>Scan en bewaar</a:t>
            </a:r>
          </a:p>
        </p:txBody>
      </p:sp>
      <p:sp>
        <p:nvSpPr>
          <p:cNvPr id="22" name="QR-code naar de bestaande pagina Nova Haarlem" descr="Scan deze QR-code voor de materialenpagina Nova Haarlem: https://www.studioumoya.nl/nova-haarlem">
            <a:hlinkClick r:id="rId3"/>
            <a:extLst>
              <a:ext uri="{FF2B5EF4-FFF2-40B4-BE49-F238E27FC236}">
                <a16:creationId xmlns:a16="http://schemas.microsoft.com/office/drawing/2014/main" id="{A946CEB8-6638-B155-9BD3-DA9514BD6F26}"/>
              </a:ext>
            </a:extLst>
          </p:cNvPr>
          <p:cNvSpPr/>
          <p:nvPr/>
        </p:nvSpPr>
        <p:spPr>
          <a:xfrm>
            <a:off x="7397496" y="1865376"/>
            <a:ext cx="3588402" cy="3588402"/>
          </a:xfrm>
          <a:custGeom>
            <a:avLst/>
            <a:gdLst/>
            <a:ahLst/>
            <a:cxnLst/>
            <a:rect l="l" t="t" r="r" b="b"/>
            <a:pathLst>
              <a:path w="33" h="33">
                <a:moveTo>
                  <a:pt x="0" y="0"/>
                </a:moveTo>
                <a:moveTo>
                  <a:pt x="4" y="4"/>
                </a:moveTo>
                <a:lnTo>
                  <a:pt x="11" y="4"/>
                </a:lnTo>
                <a:lnTo>
                  <a:pt x="11" y="5"/>
                </a:lnTo>
                <a:lnTo>
                  <a:pt x="4" y="5"/>
                </a:lnTo>
                <a:close/>
                <a:moveTo>
                  <a:pt x="12" y="4"/>
                </a:moveTo>
                <a:lnTo>
                  <a:pt x="14" y="4"/>
                </a:lnTo>
                <a:lnTo>
                  <a:pt x="14" y="5"/>
                </a:lnTo>
                <a:lnTo>
                  <a:pt x="12" y="5"/>
                </a:lnTo>
                <a:close/>
                <a:moveTo>
                  <a:pt x="15" y="4"/>
                </a:moveTo>
                <a:lnTo>
                  <a:pt x="17" y="4"/>
                </a:lnTo>
                <a:lnTo>
                  <a:pt x="17" y="5"/>
                </a:lnTo>
                <a:lnTo>
                  <a:pt x="15" y="5"/>
                </a:lnTo>
                <a:close/>
                <a:moveTo>
                  <a:pt x="18" y="4"/>
                </a:moveTo>
                <a:lnTo>
                  <a:pt x="21" y="4"/>
                </a:lnTo>
                <a:lnTo>
                  <a:pt x="21" y="5"/>
                </a:lnTo>
                <a:lnTo>
                  <a:pt x="18" y="5"/>
                </a:lnTo>
                <a:close/>
                <a:moveTo>
                  <a:pt x="22" y="4"/>
                </a:moveTo>
                <a:lnTo>
                  <a:pt x="23" y="4"/>
                </a:lnTo>
                <a:lnTo>
                  <a:pt x="23" y="5"/>
                </a:lnTo>
                <a:lnTo>
                  <a:pt x="22" y="5"/>
                </a:lnTo>
                <a:close/>
                <a:moveTo>
                  <a:pt x="26" y="4"/>
                </a:moveTo>
                <a:lnTo>
                  <a:pt x="33" y="4"/>
                </a:lnTo>
                <a:lnTo>
                  <a:pt x="33" y="5"/>
                </a:lnTo>
                <a:lnTo>
                  <a:pt x="26" y="5"/>
                </a:lnTo>
                <a:close/>
                <a:moveTo>
                  <a:pt x="4" y="5"/>
                </a:moveTo>
                <a:lnTo>
                  <a:pt x="5" y="5"/>
                </a:lnTo>
                <a:lnTo>
                  <a:pt x="5" y="6"/>
                </a:lnTo>
                <a:lnTo>
                  <a:pt x="4" y="6"/>
                </a:lnTo>
                <a:close/>
                <a:moveTo>
                  <a:pt x="10" y="5"/>
                </a:moveTo>
                <a:lnTo>
                  <a:pt x="11" y="5"/>
                </a:lnTo>
                <a:lnTo>
                  <a:pt x="11" y="6"/>
                </a:lnTo>
                <a:lnTo>
                  <a:pt x="10" y="6"/>
                </a:lnTo>
                <a:close/>
                <a:moveTo>
                  <a:pt x="14" y="5"/>
                </a:moveTo>
                <a:lnTo>
                  <a:pt x="15" y="5"/>
                </a:lnTo>
                <a:lnTo>
                  <a:pt x="15" y="6"/>
                </a:lnTo>
                <a:lnTo>
                  <a:pt x="14" y="6"/>
                </a:lnTo>
                <a:close/>
                <a:moveTo>
                  <a:pt x="16" y="5"/>
                </a:moveTo>
                <a:lnTo>
                  <a:pt x="18" y="5"/>
                </a:lnTo>
                <a:lnTo>
                  <a:pt x="18" y="6"/>
                </a:lnTo>
                <a:lnTo>
                  <a:pt x="16" y="6"/>
                </a:lnTo>
                <a:close/>
                <a:moveTo>
                  <a:pt x="22" y="5"/>
                </a:moveTo>
                <a:lnTo>
                  <a:pt x="24" y="5"/>
                </a:lnTo>
                <a:lnTo>
                  <a:pt x="24" y="6"/>
                </a:lnTo>
                <a:lnTo>
                  <a:pt x="22" y="6"/>
                </a:lnTo>
                <a:close/>
                <a:moveTo>
                  <a:pt x="26" y="5"/>
                </a:moveTo>
                <a:lnTo>
                  <a:pt x="27" y="5"/>
                </a:lnTo>
                <a:lnTo>
                  <a:pt x="27" y="6"/>
                </a:lnTo>
                <a:lnTo>
                  <a:pt x="26" y="6"/>
                </a:lnTo>
                <a:close/>
                <a:moveTo>
                  <a:pt x="32" y="5"/>
                </a:moveTo>
                <a:lnTo>
                  <a:pt x="33" y="5"/>
                </a:lnTo>
                <a:lnTo>
                  <a:pt x="33" y="6"/>
                </a:lnTo>
                <a:lnTo>
                  <a:pt x="32" y="6"/>
                </a:lnTo>
                <a:close/>
                <a:moveTo>
                  <a:pt x="4" y="6"/>
                </a:moveTo>
                <a:lnTo>
                  <a:pt x="5" y="6"/>
                </a:lnTo>
                <a:lnTo>
                  <a:pt x="5" y="7"/>
                </a:lnTo>
                <a:lnTo>
                  <a:pt x="4" y="7"/>
                </a:lnTo>
                <a:close/>
                <a:moveTo>
                  <a:pt x="6" y="6"/>
                </a:moveTo>
                <a:lnTo>
                  <a:pt x="9" y="6"/>
                </a:lnTo>
                <a:lnTo>
                  <a:pt x="9" y="7"/>
                </a:lnTo>
                <a:lnTo>
                  <a:pt x="6" y="7"/>
                </a:lnTo>
                <a:close/>
                <a:moveTo>
                  <a:pt x="10" y="6"/>
                </a:moveTo>
                <a:lnTo>
                  <a:pt x="11" y="6"/>
                </a:lnTo>
                <a:lnTo>
                  <a:pt x="11" y="7"/>
                </a:lnTo>
                <a:lnTo>
                  <a:pt x="10" y="7"/>
                </a:lnTo>
                <a:close/>
                <a:moveTo>
                  <a:pt x="13" y="6"/>
                </a:moveTo>
                <a:lnTo>
                  <a:pt x="14" y="6"/>
                </a:lnTo>
                <a:lnTo>
                  <a:pt x="14" y="7"/>
                </a:lnTo>
                <a:lnTo>
                  <a:pt x="13" y="7"/>
                </a:lnTo>
                <a:close/>
                <a:moveTo>
                  <a:pt x="20" y="6"/>
                </a:moveTo>
                <a:lnTo>
                  <a:pt x="23" y="6"/>
                </a:lnTo>
                <a:lnTo>
                  <a:pt x="23" y="7"/>
                </a:lnTo>
                <a:lnTo>
                  <a:pt x="20" y="7"/>
                </a:lnTo>
                <a:close/>
                <a:moveTo>
                  <a:pt x="26" y="6"/>
                </a:moveTo>
                <a:lnTo>
                  <a:pt x="27" y="6"/>
                </a:lnTo>
                <a:lnTo>
                  <a:pt x="27" y="7"/>
                </a:lnTo>
                <a:lnTo>
                  <a:pt x="26" y="7"/>
                </a:lnTo>
                <a:close/>
                <a:moveTo>
                  <a:pt x="28" y="6"/>
                </a:moveTo>
                <a:lnTo>
                  <a:pt x="31" y="6"/>
                </a:lnTo>
                <a:lnTo>
                  <a:pt x="31" y="7"/>
                </a:lnTo>
                <a:lnTo>
                  <a:pt x="28" y="7"/>
                </a:lnTo>
                <a:close/>
                <a:moveTo>
                  <a:pt x="32" y="6"/>
                </a:moveTo>
                <a:lnTo>
                  <a:pt x="33" y="6"/>
                </a:lnTo>
                <a:lnTo>
                  <a:pt x="33" y="7"/>
                </a:lnTo>
                <a:lnTo>
                  <a:pt x="32" y="7"/>
                </a:lnTo>
                <a:close/>
                <a:moveTo>
                  <a:pt x="4" y="7"/>
                </a:moveTo>
                <a:lnTo>
                  <a:pt x="5" y="7"/>
                </a:lnTo>
                <a:lnTo>
                  <a:pt x="5" y="8"/>
                </a:lnTo>
                <a:lnTo>
                  <a:pt x="4" y="8"/>
                </a:lnTo>
                <a:close/>
                <a:moveTo>
                  <a:pt x="6" y="7"/>
                </a:moveTo>
                <a:lnTo>
                  <a:pt x="9" y="7"/>
                </a:lnTo>
                <a:lnTo>
                  <a:pt x="9" y="8"/>
                </a:lnTo>
                <a:lnTo>
                  <a:pt x="6" y="8"/>
                </a:lnTo>
                <a:close/>
                <a:moveTo>
                  <a:pt x="10" y="7"/>
                </a:moveTo>
                <a:lnTo>
                  <a:pt x="11" y="7"/>
                </a:lnTo>
                <a:lnTo>
                  <a:pt x="11" y="8"/>
                </a:lnTo>
                <a:lnTo>
                  <a:pt x="10" y="8"/>
                </a:lnTo>
                <a:close/>
                <a:moveTo>
                  <a:pt x="12" y="7"/>
                </a:moveTo>
                <a:lnTo>
                  <a:pt x="15" y="7"/>
                </a:lnTo>
                <a:lnTo>
                  <a:pt x="15" y="8"/>
                </a:lnTo>
                <a:lnTo>
                  <a:pt x="12" y="8"/>
                </a:lnTo>
                <a:close/>
                <a:moveTo>
                  <a:pt x="16" y="7"/>
                </a:moveTo>
                <a:lnTo>
                  <a:pt x="20" y="7"/>
                </a:lnTo>
                <a:lnTo>
                  <a:pt x="20" y="8"/>
                </a:lnTo>
                <a:lnTo>
                  <a:pt x="16" y="8"/>
                </a:lnTo>
                <a:close/>
                <a:moveTo>
                  <a:pt x="23" y="7"/>
                </a:moveTo>
                <a:lnTo>
                  <a:pt x="25" y="7"/>
                </a:lnTo>
                <a:lnTo>
                  <a:pt x="25" y="8"/>
                </a:lnTo>
                <a:lnTo>
                  <a:pt x="23" y="8"/>
                </a:lnTo>
                <a:close/>
                <a:moveTo>
                  <a:pt x="26" y="7"/>
                </a:moveTo>
                <a:lnTo>
                  <a:pt x="27" y="7"/>
                </a:lnTo>
                <a:lnTo>
                  <a:pt x="27" y="8"/>
                </a:lnTo>
                <a:lnTo>
                  <a:pt x="26" y="8"/>
                </a:lnTo>
                <a:close/>
                <a:moveTo>
                  <a:pt x="28" y="7"/>
                </a:moveTo>
                <a:lnTo>
                  <a:pt x="31" y="7"/>
                </a:lnTo>
                <a:lnTo>
                  <a:pt x="31" y="8"/>
                </a:lnTo>
                <a:lnTo>
                  <a:pt x="28" y="8"/>
                </a:lnTo>
                <a:close/>
                <a:moveTo>
                  <a:pt x="32" y="7"/>
                </a:moveTo>
                <a:lnTo>
                  <a:pt x="33" y="7"/>
                </a:lnTo>
                <a:lnTo>
                  <a:pt x="33" y="8"/>
                </a:lnTo>
                <a:lnTo>
                  <a:pt x="32" y="8"/>
                </a:lnTo>
                <a:close/>
                <a:moveTo>
                  <a:pt x="4" y="8"/>
                </a:moveTo>
                <a:lnTo>
                  <a:pt x="5" y="8"/>
                </a:lnTo>
                <a:lnTo>
                  <a:pt x="5" y="9"/>
                </a:lnTo>
                <a:lnTo>
                  <a:pt x="4" y="9"/>
                </a:lnTo>
                <a:close/>
                <a:moveTo>
                  <a:pt x="6" y="8"/>
                </a:moveTo>
                <a:lnTo>
                  <a:pt x="9" y="8"/>
                </a:lnTo>
                <a:lnTo>
                  <a:pt x="9" y="9"/>
                </a:lnTo>
                <a:lnTo>
                  <a:pt x="6" y="9"/>
                </a:lnTo>
                <a:close/>
                <a:moveTo>
                  <a:pt x="10" y="8"/>
                </a:moveTo>
                <a:lnTo>
                  <a:pt x="11" y="8"/>
                </a:lnTo>
                <a:lnTo>
                  <a:pt x="11" y="9"/>
                </a:lnTo>
                <a:lnTo>
                  <a:pt x="10" y="9"/>
                </a:lnTo>
                <a:close/>
                <a:moveTo>
                  <a:pt x="12" y="8"/>
                </a:moveTo>
                <a:lnTo>
                  <a:pt x="14" y="8"/>
                </a:lnTo>
                <a:lnTo>
                  <a:pt x="14" y="9"/>
                </a:lnTo>
                <a:lnTo>
                  <a:pt x="12" y="9"/>
                </a:lnTo>
                <a:close/>
                <a:moveTo>
                  <a:pt x="15" y="8"/>
                </a:moveTo>
                <a:lnTo>
                  <a:pt x="23" y="8"/>
                </a:lnTo>
                <a:lnTo>
                  <a:pt x="23" y="9"/>
                </a:lnTo>
                <a:lnTo>
                  <a:pt x="15" y="9"/>
                </a:lnTo>
                <a:close/>
                <a:moveTo>
                  <a:pt x="26" y="8"/>
                </a:moveTo>
                <a:lnTo>
                  <a:pt x="27" y="8"/>
                </a:lnTo>
                <a:lnTo>
                  <a:pt x="27" y="9"/>
                </a:lnTo>
                <a:lnTo>
                  <a:pt x="26" y="9"/>
                </a:lnTo>
                <a:close/>
                <a:moveTo>
                  <a:pt x="28" y="8"/>
                </a:moveTo>
                <a:lnTo>
                  <a:pt x="31" y="8"/>
                </a:lnTo>
                <a:lnTo>
                  <a:pt x="31" y="9"/>
                </a:lnTo>
                <a:lnTo>
                  <a:pt x="28" y="9"/>
                </a:lnTo>
                <a:close/>
                <a:moveTo>
                  <a:pt x="32" y="8"/>
                </a:moveTo>
                <a:lnTo>
                  <a:pt x="33" y="8"/>
                </a:lnTo>
                <a:lnTo>
                  <a:pt x="33" y="9"/>
                </a:lnTo>
                <a:lnTo>
                  <a:pt x="32" y="9"/>
                </a:lnTo>
                <a:close/>
                <a:moveTo>
                  <a:pt x="4" y="9"/>
                </a:moveTo>
                <a:lnTo>
                  <a:pt x="5" y="9"/>
                </a:lnTo>
                <a:lnTo>
                  <a:pt x="5" y="10"/>
                </a:lnTo>
                <a:lnTo>
                  <a:pt x="4" y="10"/>
                </a:lnTo>
                <a:close/>
                <a:moveTo>
                  <a:pt x="10" y="9"/>
                </a:moveTo>
                <a:lnTo>
                  <a:pt x="11" y="9"/>
                </a:lnTo>
                <a:lnTo>
                  <a:pt x="11" y="10"/>
                </a:lnTo>
                <a:lnTo>
                  <a:pt x="10" y="10"/>
                </a:lnTo>
                <a:close/>
                <a:moveTo>
                  <a:pt x="12" y="9"/>
                </a:moveTo>
                <a:lnTo>
                  <a:pt x="13" y="9"/>
                </a:lnTo>
                <a:lnTo>
                  <a:pt x="13" y="10"/>
                </a:lnTo>
                <a:lnTo>
                  <a:pt x="12" y="10"/>
                </a:lnTo>
                <a:close/>
                <a:moveTo>
                  <a:pt x="14" y="9"/>
                </a:moveTo>
                <a:lnTo>
                  <a:pt x="16" y="9"/>
                </a:lnTo>
                <a:lnTo>
                  <a:pt x="16" y="10"/>
                </a:lnTo>
                <a:lnTo>
                  <a:pt x="14" y="10"/>
                </a:lnTo>
                <a:close/>
                <a:moveTo>
                  <a:pt x="17" y="9"/>
                </a:moveTo>
                <a:lnTo>
                  <a:pt x="18" y="9"/>
                </a:lnTo>
                <a:lnTo>
                  <a:pt x="18" y="10"/>
                </a:lnTo>
                <a:lnTo>
                  <a:pt x="17" y="10"/>
                </a:lnTo>
                <a:close/>
                <a:moveTo>
                  <a:pt x="20" y="9"/>
                </a:moveTo>
                <a:lnTo>
                  <a:pt x="22" y="9"/>
                </a:lnTo>
                <a:lnTo>
                  <a:pt x="22" y="10"/>
                </a:lnTo>
                <a:lnTo>
                  <a:pt x="20" y="10"/>
                </a:lnTo>
                <a:close/>
                <a:moveTo>
                  <a:pt x="23" y="9"/>
                </a:moveTo>
                <a:lnTo>
                  <a:pt x="24" y="9"/>
                </a:lnTo>
                <a:lnTo>
                  <a:pt x="24" y="10"/>
                </a:lnTo>
                <a:lnTo>
                  <a:pt x="23" y="10"/>
                </a:lnTo>
                <a:close/>
                <a:moveTo>
                  <a:pt x="26" y="9"/>
                </a:moveTo>
                <a:lnTo>
                  <a:pt x="27" y="9"/>
                </a:lnTo>
                <a:lnTo>
                  <a:pt x="27" y="10"/>
                </a:lnTo>
                <a:lnTo>
                  <a:pt x="26" y="10"/>
                </a:lnTo>
                <a:close/>
                <a:moveTo>
                  <a:pt x="32" y="9"/>
                </a:moveTo>
                <a:lnTo>
                  <a:pt x="33" y="9"/>
                </a:lnTo>
                <a:lnTo>
                  <a:pt x="33" y="10"/>
                </a:lnTo>
                <a:lnTo>
                  <a:pt x="32" y="10"/>
                </a:lnTo>
                <a:close/>
                <a:moveTo>
                  <a:pt x="4" y="10"/>
                </a:moveTo>
                <a:lnTo>
                  <a:pt x="11" y="10"/>
                </a:lnTo>
                <a:lnTo>
                  <a:pt x="11" y="11"/>
                </a:lnTo>
                <a:lnTo>
                  <a:pt x="4" y="11"/>
                </a:lnTo>
                <a:close/>
                <a:moveTo>
                  <a:pt x="12" y="10"/>
                </a:moveTo>
                <a:lnTo>
                  <a:pt x="13" y="10"/>
                </a:lnTo>
                <a:lnTo>
                  <a:pt x="13" y="11"/>
                </a:lnTo>
                <a:lnTo>
                  <a:pt x="12" y="11"/>
                </a:lnTo>
                <a:close/>
                <a:moveTo>
                  <a:pt x="14" y="10"/>
                </a:moveTo>
                <a:lnTo>
                  <a:pt x="15" y="10"/>
                </a:lnTo>
                <a:lnTo>
                  <a:pt x="15" y="11"/>
                </a:lnTo>
                <a:lnTo>
                  <a:pt x="14" y="11"/>
                </a:lnTo>
                <a:close/>
                <a:moveTo>
                  <a:pt x="16" y="10"/>
                </a:moveTo>
                <a:lnTo>
                  <a:pt x="17" y="10"/>
                </a:lnTo>
                <a:lnTo>
                  <a:pt x="17" y="11"/>
                </a:lnTo>
                <a:lnTo>
                  <a:pt x="16" y="11"/>
                </a:lnTo>
                <a:close/>
                <a:moveTo>
                  <a:pt x="18" y="10"/>
                </a:moveTo>
                <a:lnTo>
                  <a:pt x="19" y="10"/>
                </a:lnTo>
                <a:lnTo>
                  <a:pt x="19" y="11"/>
                </a:lnTo>
                <a:lnTo>
                  <a:pt x="18" y="11"/>
                </a:lnTo>
                <a:close/>
                <a:moveTo>
                  <a:pt x="20" y="10"/>
                </a:moveTo>
                <a:lnTo>
                  <a:pt x="21" y="10"/>
                </a:lnTo>
                <a:lnTo>
                  <a:pt x="21" y="11"/>
                </a:lnTo>
                <a:lnTo>
                  <a:pt x="20" y="11"/>
                </a:lnTo>
                <a:close/>
                <a:moveTo>
                  <a:pt x="22" y="10"/>
                </a:moveTo>
                <a:lnTo>
                  <a:pt x="23" y="10"/>
                </a:lnTo>
                <a:lnTo>
                  <a:pt x="23" y="11"/>
                </a:lnTo>
                <a:lnTo>
                  <a:pt x="22" y="11"/>
                </a:lnTo>
                <a:close/>
                <a:moveTo>
                  <a:pt x="24" y="10"/>
                </a:moveTo>
                <a:lnTo>
                  <a:pt x="25" y="10"/>
                </a:lnTo>
                <a:lnTo>
                  <a:pt x="25" y="11"/>
                </a:lnTo>
                <a:lnTo>
                  <a:pt x="24" y="11"/>
                </a:lnTo>
                <a:close/>
                <a:moveTo>
                  <a:pt x="26" y="10"/>
                </a:moveTo>
                <a:lnTo>
                  <a:pt x="33" y="10"/>
                </a:lnTo>
                <a:lnTo>
                  <a:pt x="33" y="11"/>
                </a:lnTo>
                <a:lnTo>
                  <a:pt x="26" y="11"/>
                </a:lnTo>
                <a:close/>
                <a:moveTo>
                  <a:pt x="12" y="11"/>
                </a:moveTo>
                <a:lnTo>
                  <a:pt x="15" y="11"/>
                </a:lnTo>
                <a:lnTo>
                  <a:pt x="15" y="12"/>
                </a:lnTo>
                <a:lnTo>
                  <a:pt x="12" y="12"/>
                </a:lnTo>
                <a:close/>
                <a:moveTo>
                  <a:pt x="18" y="11"/>
                </a:moveTo>
                <a:lnTo>
                  <a:pt x="22" y="11"/>
                </a:lnTo>
                <a:lnTo>
                  <a:pt x="22" y="12"/>
                </a:lnTo>
                <a:lnTo>
                  <a:pt x="18" y="12"/>
                </a:lnTo>
                <a:close/>
                <a:moveTo>
                  <a:pt x="23" y="11"/>
                </a:moveTo>
                <a:lnTo>
                  <a:pt x="25" y="11"/>
                </a:lnTo>
                <a:lnTo>
                  <a:pt x="25" y="12"/>
                </a:lnTo>
                <a:lnTo>
                  <a:pt x="23" y="12"/>
                </a:lnTo>
                <a:close/>
                <a:moveTo>
                  <a:pt x="4" y="12"/>
                </a:moveTo>
                <a:lnTo>
                  <a:pt x="5" y="12"/>
                </a:lnTo>
                <a:lnTo>
                  <a:pt x="5" y="13"/>
                </a:lnTo>
                <a:lnTo>
                  <a:pt x="4" y="13"/>
                </a:lnTo>
                <a:close/>
                <a:moveTo>
                  <a:pt x="8" y="12"/>
                </a:moveTo>
                <a:lnTo>
                  <a:pt x="9" y="12"/>
                </a:lnTo>
                <a:lnTo>
                  <a:pt x="9" y="13"/>
                </a:lnTo>
                <a:lnTo>
                  <a:pt x="8" y="13"/>
                </a:lnTo>
                <a:close/>
                <a:moveTo>
                  <a:pt x="10" y="12"/>
                </a:moveTo>
                <a:lnTo>
                  <a:pt x="14" y="12"/>
                </a:lnTo>
                <a:lnTo>
                  <a:pt x="14" y="13"/>
                </a:lnTo>
                <a:lnTo>
                  <a:pt x="10" y="13"/>
                </a:lnTo>
                <a:close/>
                <a:moveTo>
                  <a:pt x="16" y="12"/>
                </a:moveTo>
                <a:lnTo>
                  <a:pt x="17" y="12"/>
                </a:lnTo>
                <a:lnTo>
                  <a:pt x="17" y="13"/>
                </a:lnTo>
                <a:lnTo>
                  <a:pt x="16" y="13"/>
                </a:lnTo>
                <a:close/>
                <a:moveTo>
                  <a:pt x="21" y="12"/>
                </a:moveTo>
                <a:lnTo>
                  <a:pt x="22" y="12"/>
                </a:lnTo>
                <a:lnTo>
                  <a:pt x="22" y="13"/>
                </a:lnTo>
                <a:lnTo>
                  <a:pt x="21" y="13"/>
                </a:lnTo>
                <a:close/>
                <a:moveTo>
                  <a:pt x="24" y="12"/>
                </a:moveTo>
                <a:lnTo>
                  <a:pt x="30" y="12"/>
                </a:lnTo>
                <a:lnTo>
                  <a:pt x="30" y="13"/>
                </a:lnTo>
                <a:lnTo>
                  <a:pt x="24" y="13"/>
                </a:lnTo>
                <a:close/>
                <a:moveTo>
                  <a:pt x="32" y="12"/>
                </a:moveTo>
                <a:lnTo>
                  <a:pt x="33" y="12"/>
                </a:lnTo>
                <a:lnTo>
                  <a:pt x="33" y="13"/>
                </a:lnTo>
                <a:lnTo>
                  <a:pt x="32" y="13"/>
                </a:lnTo>
                <a:close/>
                <a:moveTo>
                  <a:pt x="4" y="13"/>
                </a:moveTo>
                <a:lnTo>
                  <a:pt x="7" y="13"/>
                </a:lnTo>
                <a:lnTo>
                  <a:pt x="7" y="14"/>
                </a:lnTo>
                <a:lnTo>
                  <a:pt x="4" y="14"/>
                </a:lnTo>
                <a:close/>
                <a:moveTo>
                  <a:pt x="8" y="13"/>
                </a:moveTo>
                <a:lnTo>
                  <a:pt x="9" y="13"/>
                </a:lnTo>
                <a:lnTo>
                  <a:pt x="9" y="14"/>
                </a:lnTo>
                <a:lnTo>
                  <a:pt x="8" y="14"/>
                </a:lnTo>
                <a:close/>
                <a:moveTo>
                  <a:pt x="12" y="13"/>
                </a:moveTo>
                <a:lnTo>
                  <a:pt x="14" y="13"/>
                </a:lnTo>
                <a:lnTo>
                  <a:pt x="14" y="14"/>
                </a:lnTo>
                <a:lnTo>
                  <a:pt x="12" y="14"/>
                </a:lnTo>
                <a:close/>
                <a:moveTo>
                  <a:pt x="15" y="13"/>
                </a:moveTo>
                <a:lnTo>
                  <a:pt x="17" y="13"/>
                </a:lnTo>
                <a:lnTo>
                  <a:pt x="17" y="14"/>
                </a:lnTo>
                <a:lnTo>
                  <a:pt x="15" y="14"/>
                </a:lnTo>
                <a:close/>
                <a:moveTo>
                  <a:pt x="18" y="13"/>
                </a:moveTo>
                <a:lnTo>
                  <a:pt x="23" y="13"/>
                </a:lnTo>
                <a:lnTo>
                  <a:pt x="23" y="14"/>
                </a:lnTo>
                <a:lnTo>
                  <a:pt x="18" y="14"/>
                </a:lnTo>
                <a:close/>
                <a:moveTo>
                  <a:pt x="25" y="13"/>
                </a:moveTo>
                <a:lnTo>
                  <a:pt x="33" y="13"/>
                </a:lnTo>
                <a:lnTo>
                  <a:pt x="33" y="14"/>
                </a:lnTo>
                <a:lnTo>
                  <a:pt x="25" y="14"/>
                </a:lnTo>
                <a:close/>
                <a:moveTo>
                  <a:pt x="5" y="14"/>
                </a:moveTo>
                <a:lnTo>
                  <a:pt x="9" y="14"/>
                </a:lnTo>
                <a:lnTo>
                  <a:pt x="9" y="15"/>
                </a:lnTo>
                <a:lnTo>
                  <a:pt x="5" y="15"/>
                </a:lnTo>
                <a:close/>
                <a:moveTo>
                  <a:pt x="10" y="14"/>
                </a:moveTo>
                <a:lnTo>
                  <a:pt x="11" y="14"/>
                </a:lnTo>
                <a:lnTo>
                  <a:pt x="11" y="15"/>
                </a:lnTo>
                <a:lnTo>
                  <a:pt x="10" y="15"/>
                </a:lnTo>
                <a:close/>
                <a:moveTo>
                  <a:pt x="15" y="14"/>
                </a:moveTo>
                <a:lnTo>
                  <a:pt x="17" y="14"/>
                </a:lnTo>
                <a:lnTo>
                  <a:pt x="17" y="15"/>
                </a:lnTo>
                <a:lnTo>
                  <a:pt x="15" y="15"/>
                </a:lnTo>
                <a:close/>
                <a:moveTo>
                  <a:pt x="18" y="14"/>
                </a:moveTo>
                <a:lnTo>
                  <a:pt x="20" y="14"/>
                </a:lnTo>
                <a:lnTo>
                  <a:pt x="20" y="15"/>
                </a:lnTo>
                <a:lnTo>
                  <a:pt x="18" y="15"/>
                </a:lnTo>
                <a:close/>
                <a:moveTo>
                  <a:pt x="22" y="14"/>
                </a:moveTo>
                <a:lnTo>
                  <a:pt x="23" y="14"/>
                </a:lnTo>
                <a:lnTo>
                  <a:pt x="23" y="15"/>
                </a:lnTo>
                <a:lnTo>
                  <a:pt x="22" y="15"/>
                </a:lnTo>
                <a:close/>
                <a:moveTo>
                  <a:pt x="24" y="14"/>
                </a:moveTo>
                <a:lnTo>
                  <a:pt x="29" y="14"/>
                </a:lnTo>
                <a:lnTo>
                  <a:pt x="29" y="15"/>
                </a:lnTo>
                <a:lnTo>
                  <a:pt x="24" y="15"/>
                </a:lnTo>
                <a:close/>
                <a:moveTo>
                  <a:pt x="32" y="14"/>
                </a:moveTo>
                <a:lnTo>
                  <a:pt x="33" y="14"/>
                </a:lnTo>
                <a:lnTo>
                  <a:pt x="33" y="15"/>
                </a:lnTo>
                <a:lnTo>
                  <a:pt x="32" y="15"/>
                </a:lnTo>
                <a:close/>
                <a:moveTo>
                  <a:pt x="7" y="15"/>
                </a:moveTo>
                <a:lnTo>
                  <a:pt x="10" y="15"/>
                </a:lnTo>
                <a:lnTo>
                  <a:pt x="10" y="16"/>
                </a:lnTo>
                <a:lnTo>
                  <a:pt x="7" y="16"/>
                </a:lnTo>
                <a:close/>
                <a:moveTo>
                  <a:pt x="14" y="15"/>
                </a:moveTo>
                <a:lnTo>
                  <a:pt x="16" y="15"/>
                </a:lnTo>
                <a:lnTo>
                  <a:pt x="16" y="16"/>
                </a:lnTo>
                <a:lnTo>
                  <a:pt x="14" y="16"/>
                </a:lnTo>
                <a:close/>
                <a:moveTo>
                  <a:pt x="18" y="15"/>
                </a:moveTo>
                <a:lnTo>
                  <a:pt x="22" y="15"/>
                </a:lnTo>
                <a:lnTo>
                  <a:pt x="22" y="16"/>
                </a:lnTo>
                <a:lnTo>
                  <a:pt x="18" y="16"/>
                </a:lnTo>
                <a:close/>
                <a:moveTo>
                  <a:pt x="24" y="15"/>
                </a:moveTo>
                <a:lnTo>
                  <a:pt x="25" y="15"/>
                </a:lnTo>
                <a:lnTo>
                  <a:pt x="25" y="16"/>
                </a:lnTo>
                <a:lnTo>
                  <a:pt x="24" y="16"/>
                </a:lnTo>
                <a:close/>
                <a:moveTo>
                  <a:pt x="28" y="15"/>
                </a:moveTo>
                <a:lnTo>
                  <a:pt x="30" y="15"/>
                </a:lnTo>
                <a:lnTo>
                  <a:pt x="30" y="16"/>
                </a:lnTo>
                <a:lnTo>
                  <a:pt x="28" y="16"/>
                </a:lnTo>
                <a:close/>
                <a:moveTo>
                  <a:pt x="31" y="15"/>
                </a:moveTo>
                <a:lnTo>
                  <a:pt x="33" y="15"/>
                </a:lnTo>
                <a:lnTo>
                  <a:pt x="33" y="16"/>
                </a:lnTo>
                <a:lnTo>
                  <a:pt x="31" y="16"/>
                </a:lnTo>
                <a:close/>
                <a:moveTo>
                  <a:pt x="4" y="16"/>
                </a:moveTo>
                <a:lnTo>
                  <a:pt x="7" y="16"/>
                </a:lnTo>
                <a:lnTo>
                  <a:pt x="7" y="17"/>
                </a:lnTo>
                <a:lnTo>
                  <a:pt x="4" y="17"/>
                </a:lnTo>
                <a:close/>
                <a:moveTo>
                  <a:pt x="8" y="16"/>
                </a:moveTo>
                <a:lnTo>
                  <a:pt x="9" y="16"/>
                </a:lnTo>
                <a:lnTo>
                  <a:pt x="9" y="17"/>
                </a:lnTo>
                <a:lnTo>
                  <a:pt x="8" y="17"/>
                </a:lnTo>
                <a:close/>
                <a:moveTo>
                  <a:pt x="10" y="16"/>
                </a:moveTo>
                <a:lnTo>
                  <a:pt x="11" y="16"/>
                </a:lnTo>
                <a:lnTo>
                  <a:pt x="11" y="17"/>
                </a:lnTo>
                <a:lnTo>
                  <a:pt x="10" y="17"/>
                </a:lnTo>
                <a:close/>
                <a:moveTo>
                  <a:pt x="13" y="16"/>
                </a:moveTo>
                <a:lnTo>
                  <a:pt x="16" y="16"/>
                </a:lnTo>
                <a:lnTo>
                  <a:pt x="16" y="17"/>
                </a:lnTo>
                <a:lnTo>
                  <a:pt x="13" y="17"/>
                </a:lnTo>
                <a:close/>
                <a:moveTo>
                  <a:pt x="17" y="16"/>
                </a:moveTo>
                <a:lnTo>
                  <a:pt x="19" y="16"/>
                </a:lnTo>
                <a:lnTo>
                  <a:pt x="19" y="17"/>
                </a:lnTo>
                <a:lnTo>
                  <a:pt x="17" y="17"/>
                </a:lnTo>
                <a:close/>
                <a:moveTo>
                  <a:pt x="21" y="16"/>
                </a:moveTo>
                <a:lnTo>
                  <a:pt x="22" y="16"/>
                </a:lnTo>
                <a:lnTo>
                  <a:pt x="22" y="17"/>
                </a:lnTo>
                <a:lnTo>
                  <a:pt x="21" y="17"/>
                </a:lnTo>
                <a:close/>
                <a:moveTo>
                  <a:pt x="24" y="16"/>
                </a:moveTo>
                <a:lnTo>
                  <a:pt x="26" y="16"/>
                </a:lnTo>
                <a:lnTo>
                  <a:pt x="26" y="17"/>
                </a:lnTo>
                <a:lnTo>
                  <a:pt x="24" y="17"/>
                </a:lnTo>
                <a:close/>
                <a:moveTo>
                  <a:pt x="31" y="16"/>
                </a:moveTo>
                <a:lnTo>
                  <a:pt x="32" y="16"/>
                </a:lnTo>
                <a:lnTo>
                  <a:pt x="32" y="17"/>
                </a:lnTo>
                <a:lnTo>
                  <a:pt x="31" y="17"/>
                </a:lnTo>
                <a:close/>
                <a:moveTo>
                  <a:pt x="4" y="17"/>
                </a:moveTo>
                <a:lnTo>
                  <a:pt x="6" y="17"/>
                </a:lnTo>
                <a:lnTo>
                  <a:pt x="6" y="18"/>
                </a:lnTo>
                <a:lnTo>
                  <a:pt x="4" y="18"/>
                </a:lnTo>
                <a:close/>
                <a:moveTo>
                  <a:pt x="8" y="17"/>
                </a:moveTo>
                <a:lnTo>
                  <a:pt x="9" y="17"/>
                </a:lnTo>
                <a:lnTo>
                  <a:pt x="9" y="18"/>
                </a:lnTo>
                <a:lnTo>
                  <a:pt x="8" y="18"/>
                </a:lnTo>
                <a:close/>
                <a:moveTo>
                  <a:pt x="11" y="17"/>
                </a:moveTo>
                <a:lnTo>
                  <a:pt x="12" y="17"/>
                </a:lnTo>
                <a:lnTo>
                  <a:pt x="12" y="18"/>
                </a:lnTo>
                <a:lnTo>
                  <a:pt x="11" y="18"/>
                </a:lnTo>
                <a:close/>
                <a:moveTo>
                  <a:pt x="13" y="17"/>
                </a:moveTo>
                <a:lnTo>
                  <a:pt x="14" y="17"/>
                </a:lnTo>
                <a:lnTo>
                  <a:pt x="14" y="18"/>
                </a:lnTo>
                <a:lnTo>
                  <a:pt x="13" y="18"/>
                </a:lnTo>
                <a:close/>
                <a:moveTo>
                  <a:pt x="15" y="17"/>
                </a:moveTo>
                <a:lnTo>
                  <a:pt x="16" y="17"/>
                </a:lnTo>
                <a:lnTo>
                  <a:pt x="16" y="18"/>
                </a:lnTo>
                <a:lnTo>
                  <a:pt x="15" y="18"/>
                </a:lnTo>
                <a:close/>
                <a:moveTo>
                  <a:pt x="18" y="17"/>
                </a:moveTo>
                <a:lnTo>
                  <a:pt x="23" y="17"/>
                </a:lnTo>
                <a:lnTo>
                  <a:pt x="23" y="18"/>
                </a:lnTo>
                <a:lnTo>
                  <a:pt x="18" y="18"/>
                </a:lnTo>
                <a:close/>
                <a:moveTo>
                  <a:pt x="25" y="17"/>
                </a:moveTo>
                <a:lnTo>
                  <a:pt x="27" y="17"/>
                </a:lnTo>
                <a:lnTo>
                  <a:pt x="27" y="18"/>
                </a:lnTo>
                <a:lnTo>
                  <a:pt x="25" y="18"/>
                </a:lnTo>
                <a:close/>
                <a:moveTo>
                  <a:pt x="28" y="17"/>
                </a:moveTo>
                <a:lnTo>
                  <a:pt x="33" y="17"/>
                </a:lnTo>
                <a:lnTo>
                  <a:pt x="33" y="18"/>
                </a:lnTo>
                <a:lnTo>
                  <a:pt x="28" y="18"/>
                </a:lnTo>
                <a:close/>
                <a:moveTo>
                  <a:pt x="5" y="18"/>
                </a:moveTo>
                <a:lnTo>
                  <a:pt x="6" y="18"/>
                </a:lnTo>
                <a:lnTo>
                  <a:pt x="6" y="19"/>
                </a:lnTo>
                <a:lnTo>
                  <a:pt x="5" y="19"/>
                </a:lnTo>
                <a:close/>
                <a:moveTo>
                  <a:pt x="8" y="18"/>
                </a:moveTo>
                <a:lnTo>
                  <a:pt x="11" y="18"/>
                </a:lnTo>
                <a:lnTo>
                  <a:pt x="11" y="19"/>
                </a:lnTo>
                <a:lnTo>
                  <a:pt x="8" y="19"/>
                </a:lnTo>
                <a:close/>
                <a:moveTo>
                  <a:pt x="15" y="18"/>
                </a:moveTo>
                <a:lnTo>
                  <a:pt x="16" y="18"/>
                </a:lnTo>
                <a:lnTo>
                  <a:pt x="16" y="19"/>
                </a:lnTo>
                <a:lnTo>
                  <a:pt x="15" y="19"/>
                </a:lnTo>
                <a:close/>
                <a:moveTo>
                  <a:pt x="17" y="18"/>
                </a:moveTo>
                <a:lnTo>
                  <a:pt x="23" y="18"/>
                </a:lnTo>
                <a:lnTo>
                  <a:pt x="23" y="19"/>
                </a:lnTo>
                <a:lnTo>
                  <a:pt x="17" y="19"/>
                </a:lnTo>
                <a:close/>
                <a:moveTo>
                  <a:pt x="24" y="18"/>
                </a:moveTo>
                <a:lnTo>
                  <a:pt x="25" y="18"/>
                </a:lnTo>
                <a:lnTo>
                  <a:pt x="25" y="19"/>
                </a:lnTo>
                <a:lnTo>
                  <a:pt x="24" y="19"/>
                </a:lnTo>
                <a:close/>
                <a:moveTo>
                  <a:pt x="26" y="18"/>
                </a:moveTo>
                <a:lnTo>
                  <a:pt x="27" y="18"/>
                </a:lnTo>
                <a:lnTo>
                  <a:pt x="27" y="19"/>
                </a:lnTo>
                <a:lnTo>
                  <a:pt x="26" y="19"/>
                </a:lnTo>
                <a:close/>
                <a:moveTo>
                  <a:pt x="28" y="18"/>
                </a:moveTo>
                <a:lnTo>
                  <a:pt x="31" y="18"/>
                </a:lnTo>
                <a:lnTo>
                  <a:pt x="31" y="19"/>
                </a:lnTo>
                <a:lnTo>
                  <a:pt x="28" y="19"/>
                </a:lnTo>
                <a:close/>
                <a:moveTo>
                  <a:pt x="32" y="18"/>
                </a:moveTo>
                <a:lnTo>
                  <a:pt x="33" y="18"/>
                </a:lnTo>
                <a:lnTo>
                  <a:pt x="33" y="19"/>
                </a:lnTo>
                <a:lnTo>
                  <a:pt x="32" y="19"/>
                </a:lnTo>
                <a:close/>
                <a:moveTo>
                  <a:pt x="5" y="19"/>
                </a:moveTo>
                <a:lnTo>
                  <a:pt x="7" y="19"/>
                </a:lnTo>
                <a:lnTo>
                  <a:pt x="7" y="20"/>
                </a:lnTo>
                <a:lnTo>
                  <a:pt x="5" y="20"/>
                </a:lnTo>
                <a:close/>
                <a:moveTo>
                  <a:pt x="8" y="19"/>
                </a:moveTo>
                <a:lnTo>
                  <a:pt x="9" y="19"/>
                </a:lnTo>
                <a:lnTo>
                  <a:pt x="9" y="20"/>
                </a:lnTo>
                <a:lnTo>
                  <a:pt x="8" y="20"/>
                </a:lnTo>
                <a:close/>
                <a:moveTo>
                  <a:pt x="12" y="19"/>
                </a:moveTo>
                <a:lnTo>
                  <a:pt x="15" y="19"/>
                </a:lnTo>
                <a:lnTo>
                  <a:pt x="15" y="20"/>
                </a:lnTo>
                <a:lnTo>
                  <a:pt x="12" y="20"/>
                </a:lnTo>
                <a:close/>
                <a:moveTo>
                  <a:pt x="16" y="19"/>
                </a:moveTo>
                <a:lnTo>
                  <a:pt x="18" y="19"/>
                </a:lnTo>
                <a:lnTo>
                  <a:pt x="18" y="20"/>
                </a:lnTo>
                <a:lnTo>
                  <a:pt x="16" y="20"/>
                </a:lnTo>
                <a:close/>
                <a:moveTo>
                  <a:pt x="19" y="19"/>
                </a:moveTo>
                <a:lnTo>
                  <a:pt x="22" y="19"/>
                </a:lnTo>
                <a:lnTo>
                  <a:pt x="22" y="20"/>
                </a:lnTo>
                <a:lnTo>
                  <a:pt x="19" y="20"/>
                </a:lnTo>
                <a:close/>
                <a:moveTo>
                  <a:pt x="24" y="19"/>
                </a:moveTo>
                <a:lnTo>
                  <a:pt x="27" y="19"/>
                </a:lnTo>
                <a:lnTo>
                  <a:pt x="27" y="20"/>
                </a:lnTo>
                <a:lnTo>
                  <a:pt x="24" y="20"/>
                </a:lnTo>
                <a:close/>
                <a:moveTo>
                  <a:pt x="31" y="19"/>
                </a:moveTo>
                <a:lnTo>
                  <a:pt x="33" y="19"/>
                </a:lnTo>
                <a:lnTo>
                  <a:pt x="33" y="20"/>
                </a:lnTo>
                <a:lnTo>
                  <a:pt x="31" y="20"/>
                </a:lnTo>
                <a:close/>
                <a:moveTo>
                  <a:pt x="5" y="20"/>
                </a:moveTo>
                <a:lnTo>
                  <a:pt x="7" y="20"/>
                </a:lnTo>
                <a:lnTo>
                  <a:pt x="7" y="21"/>
                </a:lnTo>
                <a:lnTo>
                  <a:pt x="5" y="21"/>
                </a:lnTo>
                <a:close/>
                <a:moveTo>
                  <a:pt x="8" y="20"/>
                </a:moveTo>
                <a:lnTo>
                  <a:pt x="9" y="20"/>
                </a:lnTo>
                <a:lnTo>
                  <a:pt x="9" y="21"/>
                </a:lnTo>
                <a:lnTo>
                  <a:pt x="8" y="21"/>
                </a:lnTo>
                <a:close/>
                <a:moveTo>
                  <a:pt x="10" y="20"/>
                </a:moveTo>
                <a:lnTo>
                  <a:pt x="11" y="20"/>
                </a:lnTo>
                <a:lnTo>
                  <a:pt x="11" y="21"/>
                </a:lnTo>
                <a:lnTo>
                  <a:pt x="10" y="21"/>
                </a:lnTo>
                <a:close/>
                <a:moveTo>
                  <a:pt x="15" y="20"/>
                </a:moveTo>
                <a:lnTo>
                  <a:pt x="16" y="20"/>
                </a:lnTo>
                <a:lnTo>
                  <a:pt x="16" y="21"/>
                </a:lnTo>
                <a:lnTo>
                  <a:pt x="15" y="21"/>
                </a:lnTo>
                <a:close/>
                <a:moveTo>
                  <a:pt x="17" y="20"/>
                </a:moveTo>
                <a:lnTo>
                  <a:pt x="18" y="20"/>
                </a:lnTo>
                <a:lnTo>
                  <a:pt x="18" y="21"/>
                </a:lnTo>
                <a:lnTo>
                  <a:pt x="17" y="21"/>
                </a:lnTo>
                <a:close/>
                <a:moveTo>
                  <a:pt x="19" y="20"/>
                </a:moveTo>
                <a:lnTo>
                  <a:pt x="20" y="20"/>
                </a:lnTo>
                <a:lnTo>
                  <a:pt x="20" y="21"/>
                </a:lnTo>
                <a:lnTo>
                  <a:pt x="19" y="21"/>
                </a:lnTo>
                <a:close/>
                <a:moveTo>
                  <a:pt x="21" y="20"/>
                </a:moveTo>
                <a:lnTo>
                  <a:pt x="24" y="20"/>
                </a:lnTo>
                <a:lnTo>
                  <a:pt x="24" y="21"/>
                </a:lnTo>
                <a:lnTo>
                  <a:pt x="21" y="21"/>
                </a:lnTo>
                <a:close/>
                <a:moveTo>
                  <a:pt x="25" y="20"/>
                </a:moveTo>
                <a:lnTo>
                  <a:pt x="26" y="20"/>
                </a:lnTo>
                <a:lnTo>
                  <a:pt x="26" y="21"/>
                </a:lnTo>
                <a:lnTo>
                  <a:pt x="25" y="21"/>
                </a:lnTo>
                <a:close/>
                <a:moveTo>
                  <a:pt x="27" y="20"/>
                </a:moveTo>
                <a:lnTo>
                  <a:pt x="28" y="20"/>
                </a:lnTo>
                <a:lnTo>
                  <a:pt x="28" y="21"/>
                </a:lnTo>
                <a:lnTo>
                  <a:pt x="27" y="21"/>
                </a:lnTo>
                <a:close/>
                <a:moveTo>
                  <a:pt x="31" y="20"/>
                </a:moveTo>
                <a:lnTo>
                  <a:pt x="32" y="20"/>
                </a:lnTo>
                <a:lnTo>
                  <a:pt x="32" y="21"/>
                </a:lnTo>
                <a:lnTo>
                  <a:pt x="31" y="21"/>
                </a:lnTo>
                <a:close/>
                <a:moveTo>
                  <a:pt x="4" y="21"/>
                </a:moveTo>
                <a:lnTo>
                  <a:pt x="5" y="21"/>
                </a:lnTo>
                <a:lnTo>
                  <a:pt x="5" y="22"/>
                </a:lnTo>
                <a:lnTo>
                  <a:pt x="4" y="22"/>
                </a:lnTo>
                <a:close/>
                <a:moveTo>
                  <a:pt x="6" y="21"/>
                </a:moveTo>
                <a:lnTo>
                  <a:pt x="7" y="21"/>
                </a:lnTo>
                <a:lnTo>
                  <a:pt x="7" y="22"/>
                </a:lnTo>
                <a:lnTo>
                  <a:pt x="6" y="22"/>
                </a:lnTo>
                <a:close/>
                <a:moveTo>
                  <a:pt x="8" y="21"/>
                </a:moveTo>
                <a:lnTo>
                  <a:pt x="9" y="21"/>
                </a:lnTo>
                <a:lnTo>
                  <a:pt x="9" y="22"/>
                </a:lnTo>
                <a:lnTo>
                  <a:pt x="8" y="22"/>
                </a:lnTo>
                <a:close/>
                <a:moveTo>
                  <a:pt x="11" y="21"/>
                </a:moveTo>
                <a:lnTo>
                  <a:pt x="12" y="21"/>
                </a:lnTo>
                <a:lnTo>
                  <a:pt x="12" y="22"/>
                </a:lnTo>
                <a:lnTo>
                  <a:pt x="11" y="22"/>
                </a:lnTo>
                <a:close/>
                <a:moveTo>
                  <a:pt x="15" y="21"/>
                </a:moveTo>
                <a:lnTo>
                  <a:pt x="16" y="21"/>
                </a:lnTo>
                <a:lnTo>
                  <a:pt x="16" y="22"/>
                </a:lnTo>
                <a:lnTo>
                  <a:pt x="15" y="22"/>
                </a:lnTo>
                <a:close/>
                <a:moveTo>
                  <a:pt x="17" y="21"/>
                </a:moveTo>
                <a:lnTo>
                  <a:pt x="23" y="21"/>
                </a:lnTo>
                <a:lnTo>
                  <a:pt x="23" y="22"/>
                </a:lnTo>
                <a:lnTo>
                  <a:pt x="17" y="22"/>
                </a:lnTo>
                <a:close/>
                <a:moveTo>
                  <a:pt x="25" y="21"/>
                </a:moveTo>
                <a:lnTo>
                  <a:pt x="30" y="21"/>
                </a:lnTo>
                <a:lnTo>
                  <a:pt x="30" y="22"/>
                </a:lnTo>
                <a:lnTo>
                  <a:pt x="25" y="22"/>
                </a:lnTo>
                <a:close/>
                <a:moveTo>
                  <a:pt x="31" y="21"/>
                </a:moveTo>
                <a:lnTo>
                  <a:pt x="33" y="21"/>
                </a:lnTo>
                <a:lnTo>
                  <a:pt x="33" y="22"/>
                </a:lnTo>
                <a:lnTo>
                  <a:pt x="31" y="22"/>
                </a:lnTo>
                <a:close/>
                <a:moveTo>
                  <a:pt x="8" y="22"/>
                </a:moveTo>
                <a:lnTo>
                  <a:pt x="12" y="22"/>
                </a:lnTo>
                <a:lnTo>
                  <a:pt x="12" y="23"/>
                </a:lnTo>
                <a:lnTo>
                  <a:pt x="8" y="23"/>
                </a:lnTo>
                <a:close/>
                <a:moveTo>
                  <a:pt x="13" y="22"/>
                </a:moveTo>
                <a:lnTo>
                  <a:pt x="16" y="22"/>
                </a:lnTo>
                <a:lnTo>
                  <a:pt x="16" y="23"/>
                </a:lnTo>
                <a:lnTo>
                  <a:pt x="13" y="23"/>
                </a:lnTo>
                <a:close/>
                <a:moveTo>
                  <a:pt x="19" y="22"/>
                </a:moveTo>
                <a:lnTo>
                  <a:pt x="20" y="22"/>
                </a:lnTo>
                <a:lnTo>
                  <a:pt x="20" y="23"/>
                </a:lnTo>
                <a:lnTo>
                  <a:pt x="19" y="23"/>
                </a:lnTo>
                <a:close/>
                <a:moveTo>
                  <a:pt x="22" y="22"/>
                </a:moveTo>
                <a:lnTo>
                  <a:pt x="23" y="22"/>
                </a:lnTo>
                <a:lnTo>
                  <a:pt x="23" y="23"/>
                </a:lnTo>
                <a:lnTo>
                  <a:pt x="22" y="23"/>
                </a:lnTo>
                <a:close/>
                <a:moveTo>
                  <a:pt x="24" y="22"/>
                </a:moveTo>
                <a:lnTo>
                  <a:pt x="25" y="22"/>
                </a:lnTo>
                <a:lnTo>
                  <a:pt x="25" y="23"/>
                </a:lnTo>
                <a:lnTo>
                  <a:pt x="24" y="23"/>
                </a:lnTo>
                <a:close/>
                <a:moveTo>
                  <a:pt x="26" y="22"/>
                </a:moveTo>
                <a:lnTo>
                  <a:pt x="27" y="22"/>
                </a:lnTo>
                <a:lnTo>
                  <a:pt x="27" y="23"/>
                </a:lnTo>
                <a:lnTo>
                  <a:pt x="26" y="23"/>
                </a:lnTo>
                <a:close/>
                <a:moveTo>
                  <a:pt x="28" y="22"/>
                </a:moveTo>
                <a:lnTo>
                  <a:pt x="29" y="22"/>
                </a:lnTo>
                <a:lnTo>
                  <a:pt x="29" y="23"/>
                </a:lnTo>
                <a:lnTo>
                  <a:pt x="28" y="23"/>
                </a:lnTo>
                <a:close/>
                <a:moveTo>
                  <a:pt x="30" y="22"/>
                </a:moveTo>
                <a:lnTo>
                  <a:pt x="31" y="22"/>
                </a:lnTo>
                <a:lnTo>
                  <a:pt x="31" y="23"/>
                </a:lnTo>
                <a:lnTo>
                  <a:pt x="30" y="23"/>
                </a:lnTo>
                <a:close/>
                <a:moveTo>
                  <a:pt x="32" y="22"/>
                </a:moveTo>
                <a:lnTo>
                  <a:pt x="33" y="22"/>
                </a:lnTo>
                <a:lnTo>
                  <a:pt x="33" y="23"/>
                </a:lnTo>
                <a:lnTo>
                  <a:pt x="32" y="23"/>
                </a:lnTo>
                <a:close/>
                <a:moveTo>
                  <a:pt x="6" y="23"/>
                </a:moveTo>
                <a:lnTo>
                  <a:pt x="9" y="23"/>
                </a:lnTo>
                <a:lnTo>
                  <a:pt x="9" y="24"/>
                </a:lnTo>
                <a:lnTo>
                  <a:pt x="6" y="24"/>
                </a:lnTo>
                <a:close/>
                <a:moveTo>
                  <a:pt x="11" y="23"/>
                </a:moveTo>
                <a:lnTo>
                  <a:pt x="14" y="23"/>
                </a:lnTo>
                <a:lnTo>
                  <a:pt x="14" y="24"/>
                </a:lnTo>
                <a:lnTo>
                  <a:pt x="11" y="24"/>
                </a:lnTo>
                <a:close/>
                <a:moveTo>
                  <a:pt x="15" y="23"/>
                </a:moveTo>
                <a:lnTo>
                  <a:pt x="16" y="23"/>
                </a:lnTo>
                <a:lnTo>
                  <a:pt x="16" y="24"/>
                </a:lnTo>
                <a:lnTo>
                  <a:pt x="15" y="24"/>
                </a:lnTo>
                <a:close/>
                <a:moveTo>
                  <a:pt x="18" y="23"/>
                </a:moveTo>
                <a:lnTo>
                  <a:pt x="20" y="23"/>
                </a:lnTo>
                <a:lnTo>
                  <a:pt x="20" y="24"/>
                </a:lnTo>
                <a:lnTo>
                  <a:pt x="18" y="24"/>
                </a:lnTo>
                <a:close/>
                <a:moveTo>
                  <a:pt x="21" y="23"/>
                </a:moveTo>
                <a:lnTo>
                  <a:pt x="25" y="23"/>
                </a:lnTo>
                <a:lnTo>
                  <a:pt x="25" y="24"/>
                </a:lnTo>
                <a:lnTo>
                  <a:pt x="21" y="24"/>
                </a:lnTo>
                <a:close/>
                <a:moveTo>
                  <a:pt x="26" y="23"/>
                </a:moveTo>
                <a:lnTo>
                  <a:pt x="27" y="23"/>
                </a:lnTo>
                <a:lnTo>
                  <a:pt x="27" y="24"/>
                </a:lnTo>
                <a:lnTo>
                  <a:pt x="26" y="24"/>
                </a:lnTo>
                <a:close/>
                <a:moveTo>
                  <a:pt x="31" y="23"/>
                </a:moveTo>
                <a:lnTo>
                  <a:pt x="33" y="23"/>
                </a:lnTo>
                <a:lnTo>
                  <a:pt x="33" y="24"/>
                </a:lnTo>
                <a:lnTo>
                  <a:pt x="31" y="24"/>
                </a:lnTo>
                <a:close/>
                <a:moveTo>
                  <a:pt x="4" y="24"/>
                </a:moveTo>
                <a:lnTo>
                  <a:pt x="6" y="24"/>
                </a:lnTo>
                <a:lnTo>
                  <a:pt x="6" y="25"/>
                </a:lnTo>
                <a:lnTo>
                  <a:pt x="4" y="25"/>
                </a:lnTo>
                <a:close/>
                <a:moveTo>
                  <a:pt x="7" y="24"/>
                </a:moveTo>
                <a:lnTo>
                  <a:pt x="8" y="24"/>
                </a:lnTo>
                <a:lnTo>
                  <a:pt x="8" y="25"/>
                </a:lnTo>
                <a:lnTo>
                  <a:pt x="7" y="25"/>
                </a:lnTo>
                <a:close/>
                <a:moveTo>
                  <a:pt x="9" y="24"/>
                </a:moveTo>
                <a:lnTo>
                  <a:pt x="12" y="24"/>
                </a:lnTo>
                <a:lnTo>
                  <a:pt x="12" y="25"/>
                </a:lnTo>
                <a:lnTo>
                  <a:pt x="9" y="25"/>
                </a:lnTo>
                <a:close/>
                <a:moveTo>
                  <a:pt x="13" y="24"/>
                </a:moveTo>
                <a:lnTo>
                  <a:pt x="20" y="24"/>
                </a:lnTo>
                <a:lnTo>
                  <a:pt x="20" y="25"/>
                </a:lnTo>
                <a:lnTo>
                  <a:pt x="13" y="25"/>
                </a:lnTo>
                <a:close/>
                <a:moveTo>
                  <a:pt x="21" y="24"/>
                </a:moveTo>
                <a:lnTo>
                  <a:pt x="22" y="24"/>
                </a:lnTo>
                <a:lnTo>
                  <a:pt x="22" y="25"/>
                </a:lnTo>
                <a:lnTo>
                  <a:pt x="21" y="25"/>
                </a:lnTo>
                <a:close/>
                <a:moveTo>
                  <a:pt x="24" y="24"/>
                </a:moveTo>
                <a:lnTo>
                  <a:pt x="30" y="24"/>
                </a:lnTo>
                <a:lnTo>
                  <a:pt x="30" y="25"/>
                </a:lnTo>
                <a:lnTo>
                  <a:pt x="24" y="25"/>
                </a:lnTo>
                <a:close/>
                <a:moveTo>
                  <a:pt x="32" y="24"/>
                </a:moveTo>
                <a:lnTo>
                  <a:pt x="33" y="24"/>
                </a:lnTo>
                <a:lnTo>
                  <a:pt x="33" y="25"/>
                </a:lnTo>
                <a:lnTo>
                  <a:pt x="32" y="25"/>
                </a:lnTo>
                <a:close/>
                <a:moveTo>
                  <a:pt x="12" y="25"/>
                </a:moveTo>
                <a:lnTo>
                  <a:pt x="13" y="25"/>
                </a:lnTo>
                <a:lnTo>
                  <a:pt x="13" y="26"/>
                </a:lnTo>
                <a:lnTo>
                  <a:pt x="12" y="26"/>
                </a:lnTo>
                <a:close/>
                <a:moveTo>
                  <a:pt x="14" y="25"/>
                </a:moveTo>
                <a:lnTo>
                  <a:pt x="17" y="25"/>
                </a:lnTo>
                <a:lnTo>
                  <a:pt x="17" y="26"/>
                </a:lnTo>
                <a:lnTo>
                  <a:pt x="14" y="26"/>
                </a:lnTo>
                <a:close/>
                <a:moveTo>
                  <a:pt x="19" y="25"/>
                </a:moveTo>
                <a:lnTo>
                  <a:pt x="20" y="25"/>
                </a:lnTo>
                <a:lnTo>
                  <a:pt x="20" y="26"/>
                </a:lnTo>
                <a:lnTo>
                  <a:pt x="19" y="26"/>
                </a:lnTo>
                <a:close/>
                <a:moveTo>
                  <a:pt x="21" y="25"/>
                </a:moveTo>
                <a:lnTo>
                  <a:pt x="25" y="25"/>
                </a:lnTo>
                <a:lnTo>
                  <a:pt x="25" y="26"/>
                </a:lnTo>
                <a:lnTo>
                  <a:pt x="21" y="26"/>
                </a:lnTo>
                <a:close/>
                <a:moveTo>
                  <a:pt x="28" y="25"/>
                </a:moveTo>
                <a:lnTo>
                  <a:pt x="29" y="25"/>
                </a:lnTo>
                <a:lnTo>
                  <a:pt x="29" y="26"/>
                </a:lnTo>
                <a:lnTo>
                  <a:pt x="28" y="26"/>
                </a:lnTo>
                <a:close/>
                <a:moveTo>
                  <a:pt x="32" y="25"/>
                </a:moveTo>
                <a:lnTo>
                  <a:pt x="33" y="25"/>
                </a:lnTo>
                <a:lnTo>
                  <a:pt x="33" y="26"/>
                </a:lnTo>
                <a:lnTo>
                  <a:pt x="32" y="26"/>
                </a:lnTo>
                <a:close/>
                <a:moveTo>
                  <a:pt x="4" y="26"/>
                </a:moveTo>
                <a:lnTo>
                  <a:pt x="11" y="26"/>
                </a:lnTo>
                <a:lnTo>
                  <a:pt x="11" y="27"/>
                </a:lnTo>
                <a:lnTo>
                  <a:pt x="4" y="27"/>
                </a:lnTo>
                <a:close/>
                <a:moveTo>
                  <a:pt x="12" y="26"/>
                </a:moveTo>
                <a:lnTo>
                  <a:pt x="15" y="26"/>
                </a:lnTo>
                <a:lnTo>
                  <a:pt x="15" y="27"/>
                </a:lnTo>
                <a:lnTo>
                  <a:pt x="12" y="27"/>
                </a:lnTo>
                <a:close/>
                <a:moveTo>
                  <a:pt x="16" y="26"/>
                </a:moveTo>
                <a:lnTo>
                  <a:pt x="20" y="26"/>
                </a:lnTo>
                <a:lnTo>
                  <a:pt x="20" y="27"/>
                </a:lnTo>
                <a:lnTo>
                  <a:pt x="16" y="27"/>
                </a:lnTo>
                <a:close/>
                <a:moveTo>
                  <a:pt x="22" y="26"/>
                </a:moveTo>
                <a:lnTo>
                  <a:pt x="25" y="26"/>
                </a:lnTo>
                <a:lnTo>
                  <a:pt x="25" y="27"/>
                </a:lnTo>
                <a:lnTo>
                  <a:pt x="22" y="27"/>
                </a:lnTo>
                <a:close/>
                <a:moveTo>
                  <a:pt x="26" y="26"/>
                </a:moveTo>
                <a:lnTo>
                  <a:pt x="27" y="26"/>
                </a:lnTo>
                <a:lnTo>
                  <a:pt x="27" y="27"/>
                </a:lnTo>
                <a:lnTo>
                  <a:pt x="26" y="27"/>
                </a:lnTo>
                <a:close/>
                <a:moveTo>
                  <a:pt x="28" y="26"/>
                </a:moveTo>
                <a:lnTo>
                  <a:pt x="31" y="26"/>
                </a:lnTo>
                <a:lnTo>
                  <a:pt x="31" y="27"/>
                </a:lnTo>
                <a:lnTo>
                  <a:pt x="28" y="27"/>
                </a:lnTo>
                <a:close/>
                <a:moveTo>
                  <a:pt x="32" y="26"/>
                </a:moveTo>
                <a:lnTo>
                  <a:pt x="33" y="26"/>
                </a:lnTo>
                <a:lnTo>
                  <a:pt x="33" y="27"/>
                </a:lnTo>
                <a:lnTo>
                  <a:pt x="32" y="27"/>
                </a:lnTo>
                <a:close/>
                <a:moveTo>
                  <a:pt x="4" y="27"/>
                </a:moveTo>
                <a:lnTo>
                  <a:pt x="5" y="27"/>
                </a:lnTo>
                <a:lnTo>
                  <a:pt x="5" y="28"/>
                </a:lnTo>
                <a:lnTo>
                  <a:pt x="4" y="28"/>
                </a:lnTo>
                <a:close/>
                <a:moveTo>
                  <a:pt x="10" y="27"/>
                </a:moveTo>
                <a:lnTo>
                  <a:pt x="11" y="27"/>
                </a:lnTo>
                <a:lnTo>
                  <a:pt x="11" y="28"/>
                </a:lnTo>
                <a:lnTo>
                  <a:pt x="10" y="28"/>
                </a:lnTo>
                <a:close/>
                <a:moveTo>
                  <a:pt x="13" y="27"/>
                </a:moveTo>
                <a:lnTo>
                  <a:pt x="16" y="27"/>
                </a:lnTo>
                <a:lnTo>
                  <a:pt x="16" y="28"/>
                </a:lnTo>
                <a:lnTo>
                  <a:pt x="13" y="28"/>
                </a:lnTo>
                <a:close/>
                <a:moveTo>
                  <a:pt x="17" y="27"/>
                </a:moveTo>
                <a:lnTo>
                  <a:pt x="18" y="27"/>
                </a:lnTo>
                <a:lnTo>
                  <a:pt x="18" y="28"/>
                </a:lnTo>
                <a:lnTo>
                  <a:pt x="17" y="28"/>
                </a:lnTo>
                <a:close/>
                <a:moveTo>
                  <a:pt x="19" y="27"/>
                </a:moveTo>
                <a:lnTo>
                  <a:pt x="22" y="27"/>
                </a:lnTo>
                <a:lnTo>
                  <a:pt x="22" y="28"/>
                </a:lnTo>
                <a:lnTo>
                  <a:pt x="19" y="28"/>
                </a:lnTo>
                <a:close/>
                <a:moveTo>
                  <a:pt x="23" y="27"/>
                </a:moveTo>
                <a:lnTo>
                  <a:pt x="25" y="27"/>
                </a:lnTo>
                <a:lnTo>
                  <a:pt x="25" y="28"/>
                </a:lnTo>
                <a:lnTo>
                  <a:pt x="23" y="28"/>
                </a:lnTo>
                <a:close/>
                <a:moveTo>
                  <a:pt x="28" y="27"/>
                </a:moveTo>
                <a:lnTo>
                  <a:pt x="29" y="27"/>
                </a:lnTo>
                <a:lnTo>
                  <a:pt x="29" y="28"/>
                </a:lnTo>
                <a:lnTo>
                  <a:pt x="28" y="28"/>
                </a:lnTo>
                <a:close/>
                <a:moveTo>
                  <a:pt x="4" y="28"/>
                </a:moveTo>
                <a:lnTo>
                  <a:pt x="5" y="28"/>
                </a:lnTo>
                <a:lnTo>
                  <a:pt x="5" y="29"/>
                </a:lnTo>
                <a:lnTo>
                  <a:pt x="4" y="29"/>
                </a:lnTo>
                <a:close/>
                <a:moveTo>
                  <a:pt x="6" y="28"/>
                </a:moveTo>
                <a:lnTo>
                  <a:pt x="9" y="28"/>
                </a:lnTo>
                <a:lnTo>
                  <a:pt x="9" y="29"/>
                </a:lnTo>
                <a:lnTo>
                  <a:pt x="6" y="29"/>
                </a:lnTo>
                <a:close/>
                <a:moveTo>
                  <a:pt x="10" y="28"/>
                </a:moveTo>
                <a:lnTo>
                  <a:pt x="11" y="28"/>
                </a:lnTo>
                <a:lnTo>
                  <a:pt x="11" y="29"/>
                </a:lnTo>
                <a:lnTo>
                  <a:pt x="10" y="29"/>
                </a:lnTo>
                <a:close/>
                <a:moveTo>
                  <a:pt x="12" y="28"/>
                </a:moveTo>
                <a:lnTo>
                  <a:pt x="13" y="28"/>
                </a:lnTo>
                <a:lnTo>
                  <a:pt x="13" y="29"/>
                </a:lnTo>
                <a:lnTo>
                  <a:pt x="12" y="29"/>
                </a:lnTo>
                <a:close/>
                <a:moveTo>
                  <a:pt x="15" y="28"/>
                </a:moveTo>
                <a:lnTo>
                  <a:pt x="16" y="28"/>
                </a:lnTo>
                <a:lnTo>
                  <a:pt x="16" y="29"/>
                </a:lnTo>
                <a:lnTo>
                  <a:pt x="15" y="29"/>
                </a:lnTo>
                <a:close/>
                <a:moveTo>
                  <a:pt x="17" y="28"/>
                </a:moveTo>
                <a:lnTo>
                  <a:pt x="18" y="28"/>
                </a:lnTo>
                <a:lnTo>
                  <a:pt x="18" y="29"/>
                </a:lnTo>
                <a:lnTo>
                  <a:pt x="17" y="29"/>
                </a:lnTo>
                <a:close/>
                <a:moveTo>
                  <a:pt x="21" y="28"/>
                </a:moveTo>
                <a:lnTo>
                  <a:pt x="22" y="28"/>
                </a:lnTo>
                <a:lnTo>
                  <a:pt x="22" y="29"/>
                </a:lnTo>
                <a:lnTo>
                  <a:pt x="21" y="29"/>
                </a:lnTo>
                <a:close/>
                <a:moveTo>
                  <a:pt x="23" y="28"/>
                </a:moveTo>
                <a:lnTo>
                  <a:pt x="30" y="28"/>
                </a:lnTo>
                <a:lnTo>
                  <a:pt x="30" y="29"/>
                </a:lnTo>
                <a:lnTo>
                  <a:pt x="23" y="29"/>
                </a:lnTo>
                <a:close/>
                <a:moveTo>
                  <a:pt x="31" y="28"/>
                </a:moveTo>
                <a:lnTo>
                  <a:pt x="32" y="28"/>
                </a:lnTo>
                <a:lnTo>
                  <a:pt x="32" y="29"/>
                </a:lnTo>
                <a:lnTo>
                  <a:pt x="31" y="29"/>
                </a:lnTo>
                <a:close/>
                <a:moveTo>
                  <a:pt x="4" y="29"/>
                </a:moveTo>
                <a:lnTo>
                  <a:pt x="5" y="29"/>
                </a:lnTo>
                <a:lnTo>
                  <a:pt x="5" y="30"/>
                </a:lnTo>
                <a:lnTo>
                  <a:pt x="4" y="30"/>
                </a:lnTo>
                <a:close/>
                <a:moveTo>
                  <a:pt x="6" y="29"/>
                </a:moveTo>
                <a:lnTo>
                  <a:pt x="9" y="29"/>
                </a:lnTo>
                <a:lnTo>
                  <a:pt x="9" y="30"/>
                </a:lnTo>
                <a:lnTo>
                  <a:pt x="6" y="30"/>
                </a:lnTo>
                <a:close/>
                <a:moveTo>
                  <a:pt x="10" y="29"/>
                </a:moveTo>
                <a:lnTo>
                  <a:pt x="11" y="29"/>
                </a:lnTo>
                <a:lnTo>
                  <a:pt x="11" y="30"/>
                </a:lnTo>
                <a:lnTo>
                  <a:pt x="10" y="30"/>
                </a:lnTo>
                <a:close/>
                <a:moveTo>
                  <a:pt x="13" y="29"/>
                </a:moveTo>
                <a:lnTo>
                  <a:pt x="14" y="29"/>
                </a:lnTo>
                <a:lnTo>
                  <a:pt x="14" y="30"/>
                </a:lnTo>
                <a:lnTo>
                  <a:pt x="13" y="30"/>
                </a:lnTo>
                <a:close/>
                <a:moveTo>
                  <a:pt x="16" y="29"/>
                </a:moveTo>
                <a:lnTo>
                  <a:pt x="17" y="29"/>
                </a:lnTo>
                <a:lnTo>
                  <a:pt x="17" y="30"/>
                </a:lnTo>
                <a:lnTo>
                  <a:pt x="16" y="30"/>
                </a:lnTo>
                <a:close/>
                <a:moveTo>
                  <a:pt x="18" y="29"/>
                </a:moveTo>
                <a:lnTo>
                  <a:pt x="23" y="29"/>
                </a:lnTo>
                <a:lnTo>
                  <a:pt x="23" y="30"/>
                </a:lnTo>
                <a:lnTo>
                  <a:pt x="18" y="30"/>
                </a:lnTo>
                <a:close/>
                <a:moveTo>
                  <a:pt x="24" y="29"/>
                </a:moveTo>
                <a:lnTo>
                  <a:pt x="26" y="29"/>
                </a:lnTo>
                <a:lnTo>
                  <a:pt x="26" y="30"/>
                </a:lnTo>
                <a:lnTo>
                  <a:pt x="24" y="30"/>
                </a:lnTo>
                <a:close/>
                <a:moveTo>
                  <a:pt x="27" y="29"/>
                </a:moveTo>
                <a:lnTo>
                  <a:pt x="28" y="29"/>
                </a:lnTo>
                <a:lnTo>
                  <a:pt x="28" y="30"/>
                </a:lnTo>
                <a:lnTo>
                  <a:pt x="27" y="30"/>
                </a:lnTo>
                <a:close/>
                <a:moveTo>
                  <a:pt x="32" y="29"/>
                </a:moveTo>
                <a:lnTo>
                  <a:pt x="33" y="29"/>
                </a:lnTo>
                <a:lnTo>
                  <a:pt x="33" y="30"/>
                </a:lnTo>
                <a:lnTo>
                  <a:pt x="32" y="30"/>
                </a:lnTo>
                <a:close/>
                <a:moveTo>
                  <a:pt x="4" y="30"/>
                </a:moveTo>
                <a:lnTo>
                  <a:pt x="5" y="30"/>
                </a:lnTo>
                <a:lnTo>
                  <a:pt x="5" y="31"/>
                </a:lnTo>
                <a:lnTo>
                  <a:pt x="4" y="31"/>
                </a:lnTo>
                <a:close/>
                <a:moveTo>
                  <a:pt x="6" y="30"/>
                </a:moveTo>
                <a:lnTo>
                  <a:pt x="9" y="30"/>
                </a:lnTo>
                <a:lnTo>
                  <a:pt x="9" y="31"/>
                </a:lnTo>
                <a:lnTo>
                  <a:pt x="6" y="31"/>
                </a:lnTo>
                <a:close/>
                <a:moveTo>
                  <a:pt x="10" y="30"/>
                </a:moveTo>
                <a:lnTo>
                  <a:pt x="11" y="30"/>
                </a:lnTo>
                <a:lnTo>
                  <a:pt x="11" y="31"/>
                </a:lnTo>
                <a:lnTo>
                  <a:pt x="10" y="31"/>
                </a:lnTo>
                <a:close/>
                <a:moveTo>
                  <a:pt x="13" y="30"/>
                </a:moveTo>
                <a:lnTo>
                  <a:pt x="14" y="30"/>
                </a:lnTo>
                <a:lnTo>
                  <a:pt x="14" y="31"/>
                </a:lnTo>
                <a:lnTo>
                  <a:pt x="13" y="31"/>
                </a:lnTo>
                <a:close/>
                <a:moveTo>
                  <a:pt x="16" y="30"/>
                </a:moveTo>
                <a:lnTo>
                  <a:pt x="17" y="30"/>
                </a:lnTo>
                <a:lnTo>
                  <a:pt x="17" y="31"/>
                </a:lnTo>
                <a:lnTo>
                  <a:pt x="16" y="31"/>
                </a:lnTo>
                <a:close/>
                <a:moveTo>
                  <a:pt x="18" y="30"/>
                </a:moveTo>
                <a:lnTo>
                  <a:pt x="21" y="30"/>
                </a:lnTo>
                <a:lnTo>
                  <a:pt x="21" y="31"/>
                </a:lnTo>
                <a:lnTo>
                  <a:pt x="18" y="31"/>
                </a:lnTo>
                <a:close/>
                <a:moveTo>
                  <a:pt x="22" y="30"/>
                </a:moveTo>
                <a:lnTo>
                  <a:pt x="23" y="30"/>
                </a:lnTo>
                <a:lnTo>
                  <a:pt x="23" y="31"/>
                </a:lnTo>
                <a:lnTo>
                  <a:pt x="22" y="31"/>
                </a:lnTo>
                <a:close/>
                <a:moveTo>
                  <a:pt x="24" y="30"/>
                </a:moveTo>
                <a:lnTo>
                  <a:pt x="26" y="30"/>
                </a:lnTo>
                <a:lnTo>
                  <a:pt x="26" y="31"/>
                </a:lnTo>
                <a:lnTo>
                  <a:pt x="24" y="31"/>
                </a:lnTo>
                <a:close/>
                <a:moveTo>
                  <a:pt x="29" y="30"/>
                </a:moveTo>
                <a:lnTo>
                  <a:pt x="33" y="30"/>
                </a:lnTo>
                <a:lnTo>
                  <a:pt x="33" y="31"/>
                </a:lnTo>
                <a:lnTo>
                  <a:pt x="29" y="31"/>
                </a:lnTo>
                <a:close/>
                <a:moveTo>
                  <a:pt x="4" y="31"/>
                </a:moveTo>
                <a:lnTo>
                  <a:pt x="5" y="31"/>
                </a:lnTo>
                <a:lnTo>
                  <a:pt x="5" y="32"/>
                </a:lnTo>
                <a:lnTo>
                  <a:pt x="4" y="32"/>
                </a:lnTo>
                <a:close/>
                <a:moveTo>
                  <a:pt x="10" y="31"/>
                </a:moveTo>
                <a:lnTo>
                  <a:pt x="11" y="31"/>
                </a:lnTo>
                <a:lnTo>
                  <a:pt x="11" y="32"/>
                </a:lnTo>
                <a:lnTo>
                  <a:pt x="10" y="32"/>
                </a:lnTo>
                <a:close/>
                <a:moveTo>
                  <a:pt x="16" y="31"/>
                </a:moveTo>
                <a:lnTo>
                  <a:pt x="19" y="31"/>
                </a:lnTo>
                <a:lnTo>
                  <a:pt x="19" y="32"/>
                </a:lnTo>
                <a:lnTo>
                  <a:pt x="16" y="32"/>
                </a:lnTo>
                <a:close/>
                <a:moveTo>
                  <a:pt x="21" y="31"/>
                </a:moveTo>
                <a:lnTo>
                  <a:pt x="23" y="31"/>
                </a:lnTo>
                <a:lnTo>
                  <a:pt x="23" y="32"/>
                </a:lnTo>
                <a:lnTo>
                  <a:pt x="21" y="32"/>
                </a:lnTo>
                <a:close/>
                <a:moveTo>
                  <a:pt x="24" y="31"/>
                </a:moveTo>
                <a:lnTo>
                  <a:pt x="25" y="31"/>
                </a:lnTo>
                <a:lnTo>
                  <a:pt x="25" y="32"/>
                </a:lnTo>
                <a:lnTo>
                  <a:pt x="24" y="32"/>
                </a:lnTo>
                <a:close/>
                <a:moveTo>
                  <a:pt x="26" y="31"/>
                </a:moveTo>
                <a:lnTo>
                  <a:pt x="27" y="31"/>
                </a:lnTo>
                <a:lnTo>
                  <a:pt x="27" y="32"/>
                </a:lnTo>
                <a:lnTo>
                  <a:pt x="26" y="32"/>
                </a:lnTo>
                <a:close/>
                <a:moveTo>
                  <a:pt x="28" y="31"/>
                </a:moveTo>
                <a:lnTo>
                  <a:pt x="30" y="31"/>
                </a:lnTo>
                <a:lnTo>
                  <a:pt x="30" y="32"/>
                </a:lnTo>
                <a:lnTo>
                  <a:pt x="28" y="32"/>
                </a:lnTo>
                <a:close/>
                <a:moveTo>
                  <a:pt x="31" y="31"/>
                </a:moveTo>
                <a:lnTo>
                  <a:pt x="33" y="31"/>
                </a:lnTo>
                <a:lnTo>
                  <a:pt x="33" y="32"/>
                </a:lnTo>
                <a:lnTo>
                  <a:pt x="31" y="32"/>
                </a:lnTo>
                <a:close/>
                <a:moveTo>
                  <a:pt x="4" y="32"/>
                </a:moveTo>
                <a:lnTo>
                  <a:pt x="11" y="32"/>
                </a:lnTo>
                <a:lnTo>
                  <a:pt x="11" y="33"/>
                </a:lnTo>
                <a:lnTo>
                  <a:pt x="4" y="33"/>
                </a:lnTo>
                <a:close/>
                <a:moveTo>
                  <a:pt x="12" y="32"/>
                </a:moveTo>
                <a:lnTo>
                  <a:pt x="13" y="32"/>
                </a:lnTo>
                <a:lnTo>
                  <a:pt x="13" y="33"/>
                </a:lnTo>
                <a:lnTo>
                  <a:pt x="12" y="33"/>
                </a:lnTo>
                <a:close/>
                <a:moveTo>
                  <a:pt x="15" y="32"/>
                </a:moveTo>
                <a:lnTo>
                  <a:pt x="18" y="32"/>
                </a:lnTo>
                <a:lnTo>
                  <a:pt x="18" y="33"/>
                </a:lnTo>
                <a:lnTo>
                  <a:pt x="15" y="33"/>
                </a:lnTo>
                <a:close/>
                <a:moveTo>
                  <a:pt x="20" y="32"/>
                </a:moveTo>
                <a:lnTo>
                  <a:pt x="22" y="32"/>
                </a:lnTo>
                <a:lnTo>
                  <a:pt x="22" y="33"/>
                </a:lnTo>
                <a:lnTo>
                  <a:pt x="20" y="33"/>
                </a:lnTo>
                <a:close/>
                <a:moveTo>
                  <a:pt x="24" y="32"/>
                </a:moveTo>
                <a:lnTo>
                  <a:pt x="25" y="32"/>
                </a:lnTo>
                <a:lnTo>
                  <a:pt x="25" y="33"/>
                </a:lnTo>
                <a:lnTo>
                  <a:pt x="24" y="33"/>
                </a:lnTo>
                <a:close/>
                <a:moveTo>
                  <a:pt x="27" y="32"/>
                </a:moveTo>
                <a:lnTo>
                  <a:pt x="29" y="32"/>
                </a:lnTo>
                <a:lnTo>
                  <a:pt x="29" y="33"/>
                </a:lnTo>
                <a:lnTo>
                  <a:pt x="27" y="33"/>
                </a:lnTo>
                <a:close/>
                <a:moveTo>
                  <a:pt x="31" y="32"/>
                </a:moveTo>
                <a:lnTo>
                  <a:pt x="32" y="32"/>
                </a:lnTo>
                <a:lnTo>
                  <a:pt x="32" y="33"/>
                </a:lnTo>
                <a:lnTo>
                  <a:pt x="31" y="33"/>
                </a:lnTo>
                <a:close/>
              </a:path>
            </a:pathLst>
          </a:cu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Klikbare link Nova Haarlem">
            <a:extLst>
              <a:ext uri="{FF2B5EF4-FFF2-40B4-BE49-F238E27FC236}">
                <a16:creationId xmlns:a16="http://schemas.microsoft.com/office/drawing/2014/main" id="{BA712F9D-3F2B-DBA7-B8A9-0D77363C74E6}"/>
              </a:ext>
            </a:extLst>
          </p:cNvPr>
          <p:cNvSpPr txBox="1"/>
          <p:nvPr/>
        </p:nvSpPr>
        <p:spPr>
          <a:xfrm>
            <a:off x="7333488" y="6025896"/>
            <a:ext cx="4151376" cy="274320"/>
          </a:xfrm>
          <a:prstGeom prst="rect">
            <a:avLst/>
          </a:prstGeom>
          <a:noFill/>
        </p:spPr>
        <p:txBody>
          <a:bodyPr wrap="square" lIns="0" tIns="0" rIns="0" bIns="0" anchor="t">
            <a:noAutofit/>
          </a:bodyPr>
          <a:lstStyle/>
          <a:p>
            <a:pPr algn="ctr">
              <a:lnSpc>
                <a:spcPct val="112000"/>
              </a:lnSpc>
              <a:spcBef>
                <a:spcPts val="0"/>
              </a:spcBef>
              <a:spcAft>
                <a:spcPts val="0"/>
              </a:spcAft>
            </a:pPr>
            <a:r>
              <a:rPr lang="nl-NL" sz="1500" b="1" u="sng">
                <a:solidFill>
                  <a:srgbClr val="245B50"/>
                </a:solidFill>
                <a:latin typeface="Arial"/>
                <a:hlinkClick r:id="rId3"/>
              </a:rPr>
              <a:t>studioumoya.nl/nova-haarlem</a:t>
            </a:r>
          </a:p>
        </p:txBody>
      </p:sp>
      <p:sp>
        <p:nvSpPr>
          <p:cNvPr id="24" name="TextBox 23">
            <a:extLst>
              <a:ext uri="{FF2B5EF4-FFF2-40B4-BE49-F238E27FC236}">
                <a16:creationId xmlns:a16="http://schemas.microsoft.com/office/drawing/2014/main" id="{F63A65E6-78F6-BA6D-3659-0DEE8246B8DA}"/>
              </a:ext>
            </a:extLst>
          </p:cNvPr>
          <p:cNvSpPr txBox="1"/>
          <p:nvPr/>
        </p:nvSpPr>
        <p:spPr>
          <a:xfrm>
            <a:off x="411480" y="6556248"/>
            <a:ext cx="6949440" cy="164592"/>
          </a:xfrm>
          <a:prstGeom prst="rect">
            <a:avLst/>
          </a:prstGeom>
          <a:noFill/>
        </p:spPr>
        <p:txBody>
          <a:bodyPr wrap="square" lIns="0" tIns="0" rIns="0" bIns="0" anchor="t">
            <a:noAutofit/>
          </a:bodyPr>
          <a:lstStyle/>
          <a:p>
            <a:pPr algn="l">
              <a:lnSpc>
                <a:spcPct val="112000"/>
              </a:lnSpc>
              <a:spcBef>
                <a:spcPts val="0"/>
              </a:spcBef>
              <a:spcAft>
                <a:spcPts val="0"/>
              </a:spcAft>
            </a:pPr>
            <a:r>
              <a:rPr lang="nl-NL" sz="800" b="0">
                <a:solidFill>
                  <a:srgbClr val="606A72"/>
                </a:solidFill>
                <a:latin typeface="Arial"/>
              </a:rPr>
              <a:t>Workshop Leerenergie | Studio Umoya | Nova Haarlem</a:t>
            </a:r>
          </a:p>
        </p:txBody>
      </p:sp>
    </p:spTree>
    <p:extLst>
      <p:ext uri="{BB962C8B-B14F-4D97-AF65-F5344CB8AC3E}">
        <p14:creationId xmlns:p14="http://schemas.microsoft.com/office/powerpoint/2010/main" val="19571060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rgbClr val="E8DAC9"/>
        </a:solidFill>
        <a:effectLst/>
      </p:bgPr>
    </p:bg>
    <p:spTree>
      <p:nvGrpSpPr>
        <p:cNvPr id="1" name="Shape 259"/>
        <p:cNvGrpSpPr/>
        <p:nvPr/>
      </p:nvGrpSpPr>
      <p:grpSpPr>
        <a:xfrm>
          <a:off x="0" y="0"/>
          <a:ext cx="0" cy="0"/>
          <a:chOff x="0" y="0"/>
          <a:chExt cx="0" cy="0"/>
        </a:xfrm>
      </p:grpSpPr>
      <p:sp>
        <p:nvSpPr>
          <p:cNvPr id="260" name="Google Shape;260;h6cff5c43ee950c2c_0_53"/>
          <p:cNvSpPr txBox="1"/>
          <p:nvPr/>
        </p:nvSpPr>
        <p:spPr>
          <a:xfrm>
            <a:off x="1818850" y="2373050"/>
            <a:ext cx="9026100" cy="138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3900"/>
              <a:t>“Ik mag zelf de opdrachten kiezen, maar ik weet niet waar ik moet beginnen.”</a:t>
            </a:r>
            <a:endParaRPr sz="3900"/>
          </a:p>
        </p:txBody>
      </p:sp>
      <p:sp>
        <p:nvSpPr>
          <p:cNvPr id="261" name="Rounded Rectangle 260"/>
          <p:cNvSpPr/>
          <p:nvPr/>
        </p:nvSpPr>
        <p:spPr>
          <a:xfrm>
            <a:off x="9528048" y="237744"/>
            <a:ext cx="2194560" cy="338328"/>
          </a:xfrm>
          <a:prstGeom prst="roundRect">
            <a:avLst>
              <a:gd name="adj" fmla="val 6500"/>
            </a:avLst>
          </a:prstGeom>
          <a:solidFill>
            <a:srgbClr val="F2E9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2" name="tijdlabel"/>
          <p:cNvSpPr txBox="1"/>
          <p:nvPr/>
        </p:nvSpPr>
        <p:spPr>
          <a:xfrm>
            <a:off x="9592056" y="296265"/>
            <a:ext cx="2066543"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070" b="1">
                <a:solidFill>
                  <a:srgbClr val="0B2B46"/>
                </a:solidFill>
                <a:latin typeface="Arial"/>
              </a:rPr>
              <a:t>RESERVE / NASLAG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rgbClr val="E8DAC9"/>
        </a:solidFill>
        <a:effectLst/>
      </p:bgPr>
    </p:bg>
    <p:spTree>
      <p:nvGrpSpPr>
        <p:cNvPr id="1" name="Shape 265"/>
        <p:cNvGrpSpPr/>
        <p:nvPr/>
      </p:nvGrpSpPr>
      <p:grpSpPr>
        <a:xfrm>
          <a:off x="0" y="0"/>
          <a:ext cx="0" cy="0"/>
          <a:chOff x="0" y="0"/>
          <a:chExt cx="0" cy="0"/>
        </a:xfrm>
      </p:grpSpPr>
      <p:sp>
        <p:nvSpPr>
          <p:cNvPr id="266" name="Google Shape;266;h6cff5c43ee950c2c_0_59"/>
          <p:cNvSpPr txBox="1"/>
          <p:nvPr/>
        </p:nvSpPr>
        <p:spPr>
          <a:xfrm>
            <a:off x="1818850" y="2373050"/>
            <a:ext cx="9026100" cy="138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NL" sz="3900"/>
              <a:t>“Vorige keer dacht ik ook dat ik het goed deed. Toen was het weer fout.”</a:t>
            </a:r>
            <a:endParaRPr sz="3900"/>
          </a:p>
        </p:txBody>
      </p:sp>
      <p:sp>
        <p:nvSpPr>
          <p:cNvPr id="267" name="Rounded Rectangle 266"/>
          <p:cNvSpPr/>
          <p:nvPr/>
        </p:nvSpPr>
        <p:spPr>
          <a:xfrm>
            <a:off x="9528048" y="237744"/>
            <a:ext cx="2194560" cy="338328"/>
          </a:xfrm>
          <a:prstGeom prst="roundRect">
            <a:avLst>
              <a:gd name="adj" fmla="val 6500"/>
            </a:avLst>
          </a:prstGeom>
          <a:solidFill>
            <a:srgbClr val="F2E9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8" name="tijdlabel"/>
          <p:cNvSpPr txBox="1"/>
          <p:nvPr/>
        </p:nvSpPr>
        <p:spPr>
          <a:xfrm>
            <a:off x="9592056" y="296265"/>
            <a:ext cx="2066543"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070" b="1">
                <a:solidFill>
                  <a:srgbClr val="0B2B46"/>
                </a:solidFill>
                <a:latin typeface="Arial"/>
              </a:rPr>
              <a:t>RESERVE / NASLAG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bg>
      <p:bgPr>
        <a:solidFill>
          <a:srgbClr val="FBF6EE"/>
        </a:solidFill>
        <a:effectLst/>
      </p:bgPr>
    </p:bg>
    <p:spTree>
      <p:nvGrpSpPr>
        <p:cNvPr id="1" name="Shape 398"/>
        <p:cNvGrpSpPr/>
        <p:nvPr/>
      </p:nvGrpSpPr>
      <p:grpSpPr>
        <a:xfrm>
          <a:off x="0" y="0"/>
          <a:ext cx="0" cy="0"/>
          <a:chOff x="0" y="0"/>
          <a:chExt cx="0" cy="0"/>
        </a:xfrm>
      </p:grpSpPr>
      <p:sp>
        <p:nvSpPr>
          <p:cNvPr id="399" name="Google Shape;399;p13"/>
          <p:cNvSpPr/>
          <p:nvPr/>
        </p:nvSpPr>
        <p:spPr>
          <a:xfrm>
            <a:off x="502920" y="347472"/>
            <a:ext cx="704088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2B46"/>
              </a:buClr>
              <a:buSzPts val="2900"/>
              <a:buFont typeface="Georgia"/>
              <a:buNone/>
            </a:pPr>
            <a:r>
              <a:rPr lang="nl-NL" sz="2900" b="1" i="0" u="none" strike="noStrike" cap="none">
                <a:solidFill>
                  <a:srgbClr val="0B2B46"/>
                </a:solidFill>
                <a:latin typeface="Georgia"/>
                <a:ea typeface="Georgia"/>
                <a:cs typeface="Georgia"/>
                <a:sym typeface="Georgia"/>
              </a:rPr>
              <a:t>Waarom dit werkt</a:t>
            </a:r>
            <a:endParaRPr sz="2900" b="0" i="0" u="none" strike="noStrike" cap="none">
              <a:solidFill>
                <a:schemeClr val="dk1"/>
              </a:solidFill>
              <a:latin typeface="Arial"/>
              <a:ea typeface="Arial"/>
              <a:cs typeface="Arial"/>
              <a:sym typeface="Arial"/>
            </a:endParaRPr>
          </a:p>
        </p:txBody>
      </p:sp>
      <p:sp>
        <p:nvSpPr>
          <p:cNvPr id="400" name="Google Shape;400;p13"/>
          <p:cNvSpPr/>
          <p:nvPr/>
        </p:nvSpPr>
        <p:spPr>
          <a:xfrm>
            <a:off x="530352" y="822960"/>
            <a:ext cx="7498080" cy="22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5C78"/>
              </a:buClr>
              <a:buSzPts val="1250"/>
              <a:buFont typeface="Arial"/>
              <a:buNone/>
            </a:pPr>
            <a:r>
              <a:rPr lang="nl-NL" sz="1250" b="1" i="0" u="none" strike="noStrike" cap="none">
                <a:solidFill>
                  <a:srgbClr val="8B5C78"/>
                </a:solidFill>
                <a:latin typeface="Arial"/>
                <a:ea typeface="Arial"/>
                <a:cs typeface="Arial"/>
                <a:sym typeface="Arial"/>
              </a:rPr>
              <a:t>korte inhoudelijke basis zonder theorieles</a:t>
            </a:r>
            <a:endParaRPr sz="1250" b="0" i="0" u="none" strike="noStrike" cap="none">
              <a:solidFill>
                <a:schemeClr val="dk1"/>
              </a:solidFill>
              <a:latin typeface="Arial"/>
              <a:ea typeface="Arial"/>
              <a:cs typeface="Arial"/>
              <a:sym typeface="Arial"/>
            </a:endParaRPr>
          </a:p>
        </p:txBody>
      </p:sp>
      <p:cxnSp>
        <p:nvCxnSpPr>
          <p:cNvPr id="401" name="Google Shape;401;p13"/>
          <p:cNvCxnSpPr/>
          <p:nvPr/>
        </p:nvCxnSpPr>
        <p:spPr>
          <a:xfrm>
            <a:off x="530352" y="1069848"/>
            <a:ext cx="1234440" cy="0"/>
          </a:xfrm>
          <a:prstGeom prst="straightConnector1">
            <a:avLst/>
          </a:prstGeom>
          <a:noFill/>
          <a:ln w="25400" cap="flat" cmpd="sng">
            <a:solidFill>
              <a:srgbClr val="8B5C78"/>
            </a:solidFill>
            <a:prstDash val="solid"/>
            <a:round/>
            <a:headEnd type="none" w="sm" len="sm"/>
            <a:tailEnd type="none" w="sm" len="sm"/>
          </a:ln>
        </p:spPr>
      </p:cxnSp>
      <p:cxnSp>
        <p:nvCxnSpPr>
          <p:cNvPr id="402" name="Google Shape;402;p13"/>
          <p:cNvCxnSpPr/>
          <p:nvPr/>
        </p:nvCxnSpPr>
        <p:spPr>
          <a:xfrm>
            <a:off x="1764792" y="1069848"/>
            <a:ext cx="685800" cy="0"/>
          </a:xfrm>
          <a:prstGeom prst="straightConnector1">
            <a:avLst/>
          </a:prstGeom>
          <a:noFill/>
          <a:ln w="25400" cap="flat" cmpd="sng">
            <a:solidFill>
              <a:srgbClr val="6F9671"/>
            </a:solidFill>
            <a:prstDash val="solid"/>
            <a:round/>
            <a:headEnd type="none" w="sm" len="sm"/>
            <a:tailEnd type="none" w="sm" len="sm"/>
          </a:ln>
        </p:spPr>
      </p:cxnSp>
      <p:sp>
        <p:nvSpPr>
          <p:cNvPr id="403" name="Google Shape;403;p13"/>
          <p:cNvSpPr/>
          <p:nvPr/>
        </p:nvSpPr>
        <p:spPr>
          <a:xfrm>
            <a:off x="658368" y="1325880"/>
            <a:ext cx="5257800" cy="4297680"/>
          </a:xfrm>
          <a:prstGeom prst="roundRect">
            <a:avLst>
              <a:gd name="adj" fmla="val 3191"/>
            </a:avLst>
          </a:prstGeom>
          <a:solidFill>
            <a:srgbClr val="FFFFFF"/>
          </a:solidFill>
          <a:ln w="10150" cap="flat" cmpd="sng">
            <a:solidFill>
              <a:srgbClr val="DCCF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3"/>
          <p:cNvSpPr/>
          <p:nvPr/>
        </p:nvSpPr>
        <p:spPr>
          <a:xfrm>
            <a:off x="811175" y="1449386"/>
            <a:ext cx="5179500" cy="274200"/>
          </a:xfrm>
          <a:prstGeom prst="rect">
            <a:avLst/>
          </a:prstGeom>
          <a:noFill/>
          <a:ln>
            <a:noFill/>
          </a:ln>
        </p:spPr>
        <p:txBody>
          <a:bodyPr spcFirstLastPara="1" wrap="square" lIns="625" tIns="625" rIns="625" bIns="625" anchor="t" anchorCtr="0">
            <a:normAutofit lnSpcReduction="10000"/>
          </a:bodyPr>
          <a:lstStyle/>
          <a:p>
            <a:pPr marL="0" marR="0" lvl="0" indent="0" algn="l" rtl="0">
              <a:spcBef>
                <a:spcPts val="0"/>
              </a:spcBef>
              <a:spcAft>
                <a:spcPts val="0"/>
              </a:spcAft>
              <a:buClr>
                <a:srgbClr val="8B5C78"/>
              </a:buClr>
              <a:buSzPts val="1800"/>
              <a:buFont typeface="Arial"/>
              <a:buNone/>
            </a:pPr>
            <a:r>
              <a:rPr lang="nl-NL" sz="1800" b="1" i="0" u="none" strike="noStrike" cap="none">
                <a:solidFill>
                  <a:srgbClr val="8B5C78"/>
                </a:solidFill>
                <a:latin typeface="Arial"/>
                <a:ea typeface="Arial"/>
                <a:cs typeface="Arial"/>
                <a:sym typeface="Arial"/>
              </a:rPr>
              <a:t>De vijf pijlers sluiten aan bij onderzoek naar:</a:t>
            </a:r>
            <a:endParaRPr sz="1800" b="0" i="0" u="none" strike="noStrike" cap="none">
              <a:solidFill>
                <a:schemeClr val="dk1"/>
              </a:solidFill>
              <a:latin typeface="Arial"/>
              <a:ea typeface="Arial"/>
              <a:cs typeface="Arial"/>
              <a:sym typeface="Arial"/>
            </a:endParaRPr>
          </a:p>
        </p:txBody>
      </p:sp>
      <p:sp>
        <p:nvSpPr>
          <p:cNvPr id="405" name="Google Shape;405;p13"/>
          <p:cNvSpPr/>
          <p:nvPr/>
        </p:nvSpPr>
        <p:spPr>
          <a:xfrm>
            <a:off x="811175" y="2103100"/>
            <a:ext cx="4898700" cy="2474700"/>
          </a:xfrm>
          <a:prstGeom prst="rect">
            <a:avLst/>
          </a:prstGeom>
          <a:noFill/>
          <a:ln>
            <a:noFill/>
          </a:ln>
        </p:spPr>
        <p:txBody>
          <a:bodyPr spcFirstLastPara="1" wrap="square" lIns="875" tIns="875" rIns="875" bIns="875" anchor="ctr" anchorCtr="0">
            <a:normAutofit/>
          </a:bodyPr>
          <a:lstStyle/>
          <a:p>
            <a:pPr marL="0" marR="0" lvl="0" indent="0" algn="l" rtl="0">
              <a:spcBef>
                <a:spcPts val="0"/>
              </a:spcBef>
              <a:spcAft>
                <a:spcPts val="0"/>
              </a:spcAft>
              <a:buClr>
                <a:srgbClr val="0B2B46"/>
              </a:buClr>
              <a:buSzPts val="1750"/>
              <a:buFont typeface="Arial"/>
              <a:buNone/>
            </a:pPr>
            <a:r>
              <a:rPr lang="nl-NL" sz="1750" b="0" i="0" u="none" strike="noStrike" cap="none">
                <a:solidFill>
                  <a:srgbClr val="0B2B46"/>
                </a:solidFill>
                <a:latin typeface="Arial"/>
                <a:ea typeface="Arial"/>
                <a:cs typeface="Arial"/>
                <a:sym typeface="Arial"/>
              </a:rPr>
              <a:t>autonomie, competentie en verbondenheid;</a:t>
            </a:r>
            <a:br>
              <a:rPr lang="nl-NL" sz="1750" b="0" i="0" u="none" strike="noStrike" cap="none">
                <a:solidFill>
                  <a:srgbClr val="0B2B46"/>
                </a:solidFill>
                <a:latin typeface="Arial"/>
                <a:ea typeface="Arial"/>
                <a:cs typeface="Arial"/>
                <a:sym typeface="Arial"/>
              </a:rPr>
            </a:br>
            <a:endParaRPr sz="1750" b="0" i="0" u="none" strike="noStrike" cap="none">
              <a:solidFill>
                <a:schemeClr val="dk1"/>
              </a:solidFill>
              <a:latin typeface="Arial"/>
              <a:ea typeface="Arial"/>
              <a:cs typeface="Arial"/>
              <a:sym typeface="Arial"/>
            </a:endParaRPr>
          </a:p>
          <a:p>
            <a:pPr marL="0" marR="0" lvl="0" indent="0" algn="l" rtl="0">
              <a:spcBef>
                <a:spcPts val="0"/>
              </a:spcBef>
              <a:spcAft>
                <a:spcPts val="0"/>
              </a:spcAft>
              <a:buClr>
                <a:srgbClr val="0B2B46"/>
              </a:buClr>
              <a:buSzPts val="1750"/>
              <a:buFont typeface="Arial"/>
              <a:buNone/>
            </a:pPr>
            <a:r>
              <a:rPr lang="nl-NL" sz="1750" b="0" i="0" u="none" strike="noStrike" cap="none">
                <a:solidFill>
                  <a:srgbClr val="0B2B46"/>
                </a:solidFill>
                <a:latin typeface="Arial"/>
                <a:ea typeface="Arial"/>
                <a:cs typeface="Arial"/>
                <a:sym typeface="Arial"/>
              </a:rPr>
              <a:t>taakwaarde en betekenis;</a:t>
            </a:r>
            <a:br>
              <a:rPr lang="nl-NL" sz="1750" b="0" i="0" u="none" strike="noStrike" cap="none">
                <a:solidFill>
                  <a:srgbClr val="0B2B46"/>
                </a:solidFill>
                <a:latin typeface="Arial"/>
                <a:ea typeface="Arial"/>
                <a:cs typeface="Arial"/>
                <a:sym typeface="Arial"/>
              </a:rPr>
            </a:br>
            <a:endParaRPr sz="1750" b="0" i="0" u="none" strike="noStrike" cap="none">
              <a:solidFill>
                <a:schemeClr val="dk1"/>
              </a:solidFill>
              <a:latin typeface="Arial"/>
              <a:ea typeface="Arial"/>
              <a:cs typeface="Arial"/>
              <a:sym typeface="Arial"/>
            </a:endParaRPr>
          </a:p>
          <a:p>
            <a:pPr marL="0" marR="0" lvl="0" indent="0" algn="l" rtl="0">
              <a:spcBef>
                <a:spcPts val="0"/>
              </a:spcBef>
              <a:spcAft>
                <a:spcPts val="0"/>
              </a:spcAft>
              <a:buClr>
                <a:srgbClr val="0B2B46"/>
              </a:buClr>
              <a:buSzPts val="1750"/>
              <a:buFont typeface="Arial"/>
              <a:buNone/>
            </a:pPr>
            <a:r>
              <a:rPr lang="nl-NL" sz="1750" b="0" i="0" u="none" strike="noStrike" cap="none">
                <a:solidFill>
                  <a:srgbClr val="0B2B46"/>
                </a:solidFill>
                <a:latin typeface="Arial"/>
                <a:ea typeface="Arial"/>
                <a:cs typeface="Arial"/>
                <a:sym typeface="Arial"/>
              </a:rPr>
              <a:t>erbij horen en sociale veiligheid;</a:t>
            </a:r>
            <a:br>
              <a:rPr lang="nl-NL" sz="1750" b="0" i="0" u="none" strike="noStrike" cap="none">
                <a:solidFill>
                  <a:srgbClr val="0B2B46"/>
                </a:solidFill>
                <a:latin typeface="Arial"/>
                <a:ea typeface="Arial"/>
                <a:cs typeface="Arial"/>
                <a:sym typeface="Arial"/>
              </a:rPr>
            </a:br>
            <a:endParaRPr sz="1750" b="0" i="0" u="none" strike="noStrike" cap="none">
              <a:solidFill>
                <a:schemeClr val="dk1"/>
              </a:solidFill>
              <a:latin typeface="Arial"/>
              <a:ea typeface="Arial"/>
              <a:cs typeface="Arial"/>
              <a:sym typeface="Arial"/>
            </a:endParaRPr>
          </a:p>
          <a:p>
            <a:pPr marL="0" marR="0" lvl="0" indent="0" algn="l" rtl="0">
              <a:spcBef>
                <a:spcPts val="0"/>
              </a:spcBef>
              <a:spcAft>
                <a:spcPts val="0"/>
              </a:spcAft>
              <a:buClr>
                <a:srgbClr val="0B2B46"/>
              </a:buClr>
              <a:buSzPts val="1750"/>
              <a:buFont typeface="Arial"/>
              <a:buNone/>
            </a:pPr>
            <a:r>
              <a:rPr lang="nl-NL" sz="1750" b="0" i="0" u="none" strike="noStrike" cap="none">
                <a:solidFill>
                  <a:srgbClr val="0B2B46"/>
                </a:solidFill>
                <a:latin typeface="Arial"/>
                <a:ea typeface="Arial"/>
                <a:cs typeface="Arial"/>
                <a:sym typeface="Arial"/>
              </a:rPr>
              <a:t>betrokkenheid bij leren;</a:t>
            </a:r>
            <a:br>
              <a:rPr lang="nl-NL" sz="1750" b="0" i="0" u="none" strike="noStrike" cap="none">
                <a:solidFill>
                  <a:srgbClr val="0B2B46"/>
                </a:solidFill>
                <a:latin typeface="Arial"/>
                <a:ea typeface="Arial"/>
                <a:cs typeface="Arial"/>
                <a:sym typeface="Arial"/>
              </a:rPr>
            </a:br>
            <a:endParaRPr sz="1750" b="0" i="0" u="none" strike="noStrike" cap="none">
              <a:solidFill>
                <a:schemeClr val="dk1"/>
              </a:solidFill>
              <a:latin typeface="Arial"/>
              <a:ea typeface="Arial"/>
              <a:cs typeface="Arial"/>
              <a:sym typeface="Arial"/>
            </a:endParaRPr>
          </a:p>
          <a:p>
            <a:pPr marL="177800" marR="0" lvl="0" indent="-177800" algn="l" rtl="0">
              <a:spcBef>
                <a:spcPts val="0"/>
              </a:spcBef>
              <a:spcAft>
                <a:spcPts val="0"/>
              </a:spcAft>
              <a:buClr>
                <a:srgbClr val="0B2B46"/>
              </a:buClr>
              <a:buSzPts val="1750"/>
              <a:buFont typeface="Arial"/>
              <a:buChar char="•"/>
            </a:pPr>
            <a:r>
              <a:rPr lang="nl-NL" sz="1750" b="0" i="0" u="none" strike="noStrike" cap="none">
                <a:solidFill>
                  <a:srgbClr val="0B2B46"/>
                </a:solidFill>
                <a:latin typeface="Arial"/>
                <a:ea typeface="Arial"/>
                <a:cs typeface="Arial"/>
                <a:sym typeface="Arial"/>
              </a:rPr>
              <a:t>mentale ruimte, belasting en herstel.</a:t>
            </a:r>
            <a:endParaRPr sz="1750" b="0" i="0" u="none" strike="noStrike" cap="none">
              <a:solidFill>
                <a:schemeClr val="dk1"/>
              </a:solidFill>
              <a:latin typeface="Arial"/>
              <a:ea typeface="Arial"/>
              <a:cs typeface="Arial"/>
              <a:sym typeface="Arial"/>
            </a:endParaRPr>
          </a:p>
        </p:txBody>
      </p:sp>
      <p:sp>
        <p:nvSpPr>
          <p:cNvPr id="406" name="Google Shape;406;p13"/>
          <p:cNvSpPr/>
          <p:nvPr/>
        </p:nvSpPr>
        <p:spPr>
          <a:xfrm>
            <a:off x="6400800" y="1325880"/>
            <a:ext cx="4800600" cy="4297680"/>
          </a:xfrm>
          <a:prstGeom prst="roundRect">
            <a:avLst>
              <a:gd name="adj" fmla="val 3191"/>
            </a:avLst>
          </a:prstGeom>
          <a:solidFill>
            <a:srgbClr val="EBF1E7"/>
          </a:solidFill>
          <a:ln w="10150" cap="flat" cmpd="sng">
            <a:solidFill>
              <a:srgbClr val="DDE8D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3"/>
          <p:cNvSpPr/>
          <p:nvPr/>
        </p:nvSpPr>
        <p:spPr>
          <a:xfrm>
            <a:off x="6720840" y="1645920"/>
            <a:ext cx="4206240" cy="274320"/>
          </a:xfrm>
          <a:prstGeom prst="rect">
            <a:avLst/>
          </a:prstGeom>
          <a:noFill/>
          <a:ln>
            <a:noFill/>
          </a:ln>
        </p:spPr>
        <p:txBody>
          <a:bodyPr spcFirstLastPara="1" wrap="square" lIns="625" tIns="625" rIns="625" bIns="625" anchor="t" anchorCtr="0">
            <a:normAutofit fontScale="92500" lnSpcReduction="20000"/>
          </a:bodyPr>
          <a:lstStyle/>
          <a:p>
            <a:pPr marL="0" marR="0" lvl="0" indent="0" algn="l" rtl="0">
              <a:spcBef>
                <a:spcPts val="0"/>
              </a:spcBef>
              <a:spcAft>
                <a:spcPts val="0"/>
              </a:spcAft>
              <a:buClr>
                <a:srgbClr val="6F9671"/>
              </a:buClr>
              <a:buSzPts val="2200"/>
              <a:buFont typeface="Arial"/>
              <a:buNone/>
            </a:pPr>
            <a:r>
              <a:rPr lang="nl-NL" sz="2200" b="1" i="0" u="none" strike="noStrike" cap="none">
                <a:solidFill>
                  <a:srgbClr val="6F9671"/>
                </a:solidFill>
                <a:latin typeface="Arial"/>
                <a:ea typeface="Arial"/>
                <a:cs typeface="Arial"/>
                <a:sym typeface="Arial"/>
              </a:rPr>
              <a:t>Belangrijke grens</a:t>
            </a:r>
            <a:endParaRPr sz="2200" b="0" i="0" u="none" strike="noStrike" cap="none">
              <a:solidFill>
                <a:schemeClr val="dk1"/>
              </a:solidFill>
              <a:latin typeface="Arial"/>
              <a:ea typeface="Arial"/>
              <a:cs typeface="Arial"/>
              <a:sym typeface="Arial"/>
            </a:endParaRPr>
          </a:p>
        </p:txBody>
      </p:sp>
      <p:sp>
        <p:nvSpPr>
          <p:cNvPr id="408" name="Google Shape;408;p13"/>
          <p:cNvSpPr/>
          <p:nvPr/>
        </p:nvSpPr>
        <p:spPr>
          <a:xfrm>
            <a:off x="6720840" y="2240280"/>
            <a:ext cx="3977640" cy="1508760"/>
          </a:xfrm>
          <a:prstGeom prst="rect">
            <a:avLst/>
          </a:prstGeom>
          <a:noFill/>
          <a:ln>
            <a:noFill/>
          </a:ln>
        </p:spPr>
        <p:txBody>
          <a:bodyPr spcFirstLastPara="1" wrap="square" lIns="625" tIns="625" rIns="625" bIns="625" anchor="t" anchorCtr="0">
            <a:normAutofit fontScale="92500" lnSpcReduction="20000"/>
          </a:bodyPr>
          <a:lstStyle/>
          <a:p>
            <a:pPr marL="0" marR="0" lvl="0" indent="0" algn="l" rtl="0">
              <a:spcBef>
                <a:spcPts val="0"/>
              </a:spcBef>
              <a:spcAft>
                <a:spcPts val="0"/>
              </a:spcAft>
              <a:buClr>
                <a:srgbClr val="0B2B46"/>
              </a:buClr>
              <a:buSzPts val="2100"/>
              <a:buFont typeface="Arial"/>
              <a:buNone/>
            </a:pPr>
            <a:r>
              <a:rPr lang="nl-NL" sz="2100" b="1" i="0" u="none" strike="noStrike" cap="none">
                <a:solidFill>
                  <a:srgbClr val="0B2B46"/>
                </a:solidFill>
                <a:latin typeface="Arial"/>
                <a:ea typeface="Arial"/>
                <a:cs typeface="Arial"/>
                <a:sym typeface="Arial"/>
              </a:rPr>
              <a:t>Het Leerenergiemodel is geen diagnose of meetinstrument. Het is een praktische kijk- en handelingswijze om je volgende pedagogische stap kleiner en preciezer te maken.</a:t>
            </a:r>
            <a:endParaRPr sz="2100" b="0" i="0" u="none" strike="noStrike" cap="none">
              <a:solidFill>
                <a:schemeClr val="dk1"/>
              </a:solidFill>
              <a:latin typeface="Arial"/>
              <a:ea typeface="Arial"/>
              <a:cs typeface="Arial"/>
              <a:sym typeface="Arial"/>
            </a:endParaRPr>
          </a:p>
        </p:txBody>
      </p:sp>
      <p:sp>
        <p:nvSpPr>
          <p:cNvPr id="409" name="Google Shape;409;p13"/>
          <p:cNvSpPr/>
          <p:nvPr/>
        </p:nvSpPr>
        <p:spPr>
          <a:xfrm>
            <a:off x="6720840" y="4892040"/>
            <a:ext cx="4251960" cy="301752"/>
          </a:xfrm>
          <a:prstGeom prst="rect">
            <a:avLst/>
          </a:prstGeom>
          <a:noFill/>
          <a:ln>
            <a:noFill/>
          </a:ln>
        </p:spPr>
        <p:txBody>
          <a:bodyPr spcFirstLastPara="1" wrap="square" lIns="625" tIns="625" rIns="625" bIns="625" anchor="t" anchorCtr="0">
            <a:normAutofit/>
          </a:bodyPr>
          <a:lstStyle/>
          <a:p>
            <a:pPr marL="0" marR="0" lvl="0" indent="0" algn="l" rtl="0">
              <a:spcBef>
                <a:spcPts val="0"/>
              </a:spcBef>
              <a:spcAft>
                <a:spcPts val="0"/>
              </a:spcAft>
              <a:buClr>
                <a:srgbClr val="667079"/>
              </a:buClr>
              <a:buSzPts val="950"/>
              <a:buFont typeface="Arial"/>
              <a:buNone/>
            </a:pPr>
            <a:r>
              <a:rPr lang="nl-NL" sz="950" b="0" i="0" u="none" strike="noStrike" cap="none">
                <a:solidFill>
                  <a:srgbClr val="667079"/>
                </a:solidFill>
                <a:latin typeface="Arial"/>
                <a:ea typeface="Arial"/>
                <a:cs typeface="Arial"/>
                <a:sym typeface="Arial"/>
              </a:rPr>
              <a:t>Bronnen: Ryan &amp; Deci; Eccles &amp; Wigfield; Reeve &amp; Jang; Baumeister &amp; Leary; Fredricks et al.; Sonnentag &amp; Fritz.</a:t>
            </a:r>
            <a:endParaRPr sz="950" b="0" i="0" u="none" strike="noStrike" cap="none">
              <a:solidFill>
                <a:schemeClr val="dk1"/>
              </a:solidFill>
              <a:latin typeface="Arial"/>
              <a:ea typeface="Arial"/>
              <a:cs typeface="Arial"/>
              <a:sym typeface="Arial"/>
            </a:endParaRPr>
          </a:p>
        </p:txBody>
      </p:sp>
      <p:sp>
        <p:nvSpPr>
          <p:cNvPr id="410" name="Google Shape;410;p13"/>
          <p:cNvSpPr/>
          <p:nvPr/>
        </p:nvSpPr>
        <p:spPr>
          <a:xfrm>
            <a:off x="411480" y="6519672"/>
            <a:ext cx="475488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7079"/>
              </a:buClr>
              <a:buSzPts val="750"/>
              <a:buFont typeface="Arial"/>
              <a:buNone/>
            </a:pPr>
            <a:r>
              <a:rPr lang="nl-NL" sz="750" b="0" i="0" u="none" strike="noStrike" cap="none">
                <a:solidFill>
                  <a:srgbClr val="667079"/>
                </a:solidFill>
                <a:latin typeface="Arial"/>
                <a:ea typeface="Arial"/>
                <a:cs typeface="Arial"/>
                <a:sym typeface="Arial"/>
              </a:rPr>
              <a:t>Onderbouwing</a:t>
            </a:r>
            <a:endParaRPr sz="750" b="0" i="0" u="none" strike="noStrike" cap="none">
              <a:solidFill>
                <a:schemeClr val="dk1"/>
              </a:solidFill>
              <a:latin typeface="Arial"/>
              <a:ea typeface="Arial"/>
              <a:cs typeface="Arial"/>
              <a:sym typeface="Arial"/>
            </a:endParaRPr>
          </a:p>
        </p:txBody>
      </p:sp>
      <p:sp>
        <p:nvSpPr>
          <p:cNvPr id="411" name="Rounded Rectangle 410"/>
          <p:cNvSpPr/>
          <p:nvPr/>
        </p:nvSpPr>
        <p:spPr>
          <a:xfrm>
            <a:off x="9528048" y="237744"/>
            <a:ext cx="2194560" cy="338328"/>
          </a:xfrm>
          <a:prstGeom prst="roundRect">
            <a:avLst>
              <a:gd name="adj" fmla="val 6500"/>
            </a:avLst>
          </a:prstGeom>
          <a:solidFill>
            <a:srgbClr val="F2E9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2" name="tijdlabel"/>
          <p:cNvSpPr txBox="1"/>
          <p:nvPr/>
        </p:nvSpPr>
        <p:spPr>
          <a:xfrm>
            <a:off x="9592056" y="296265"/>
            <a:ext cx="2066543" cy="210312"/>
          </a:xfrm>
          <a:prstGeom prst="rect">
            <a:avLst/>
          </a:prstGeom>
          <a:noFill/>
        </p:spPr>
        <p:txBody>
          <a:bodyPr wrap="square" lIns="0" tIns="0" rIns="0" bIns="0" anchor="t">
            <a:spAutoFit/>
          </a:bodyPr>
          <a:lstStyle/>
          <a:p>
            <a:pPr algn="ctr">
              <a:lnSpc>
                <a:spcPct val="110000"/>
              </a:lnSpc>
              <a:spcBef>
                <a:spcPts val="0"/>
              </a:spcBef>
              <a:spcAft>
                <a:spcPts val="0"/>
              </a:spcAft>
              <a:buNone/>
            </a:pPr>
            <a:r>
              <a:rPr lang="nl-NL" sz="1070" b="1">
                <a:solidFill>
                  <a:srgbClr val="0B2B46"/>
                </a:solidFill>
                <a:latin typeface="Arial"/>
              </a:rPr>
              <a:t>RESERVE / NASLAG</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bbf63f12-ffda-40f9-93ee-a4e59d1649cf}" enabled="0" method="" siteId="{bbf63f12-ffda-40f9-93ee-a4e59d1649cf}" removed="1"/>
</clbl:labelList>
</file>

<file path=docProps/app.xml><?xml version="1.0" encoding="utf-8"?>
<Properties xmlns="http://schemas.openxmlformats.org/officeDocument/2006/extended-properties" xmlns:vt="http://schemas.openxmlformats.org/officeDocument/2006/docPropsVTypes">
  <TotalTime>201</TotalTime>
  <Words>8419</Words>
  <Application>Microsoft Office PowerPoint</Application>
  <PresentationFormat>Breedbeeld</PresentationFormat>
  <Paragraphs>678</Paragraphs>
  <Slides>39</Slides>
  <Notes>30</Notes>
  <HiddenSlides>3</HiddenSlides>
  <MMClips>1</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39</vt:i4>
      </vt:variant>
    </vt:vector>
  </HeadingPairs>
  <TitlesOfParts>
    <vt:vector size="43" baseType="lpstr">
      <vt:lpstr>Arial</vt:lpstr>
      <vt:lpstr>Georgia</vt:lpstr>
      <vt:lpstr>Roboto</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Leerenergie NOVA — 75 minuten zonder printwerk</dc:title>
  <dc:subject>Workshop leerenergie met digitale notities en mondelinge feedback; geen drukwerk nodig.</dc:subject>
  <dc:creator>Judith Peinemann | Studio Umoya</dc:creator>
  <cp:keywords>leerenergie, NOVA, Studio Umoya, 75 minuten, werkvormen, interventies</cp:keywords>
  <dc:description>Aangepast op de versie van 75 minuten met werkvormen. Inhoudelijke bronnen en niveauvarianten behouden.</dc:description>
  <cp:lastModifiedBy>Judith Peinemann</cp:lastModifiedBy>
  <cp:revision>3</cp:revision>
  <dcterms:created xsi:type="dcterms:W3CDTF">2026-09-30T11:52:03Z</dcterms:created>
  <dcterms:modified xsi:type="dcterms:W3CDTF">2026-10-08T12:00:43Z</dcterms:modified>
</cp:coreProperties>
</file>